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9"/>
  </p:notesMasterIdLst>
  <p:handoutMasterIdLst>
    <p:handoutMasterId r:id="rId30"/>
  </p:handoutMasterIdLst>
  <p:sldIdLst>
    <p:sldId id="601" r:id="rId5"/>
    <p:sldId id="258" r:id="rId6"/>
    <p:sldId id="541" r:id="rId7"/>
    <p:sldId id="542" r:id="rId8"/>
    <p:sldId id="543" r:id="rId9"/>
    <p:sldId id="544" r:id="rId10"/>
    <p:sldId id="460" r:id="rId11"/>
    <p:sldId id="540" r:id="rId12"/>
    <p:sldId id="602" r:id="rId13"/>
    <p:sldId id="603" r:id="rId14"/>
    <p:sldId id="604" r:id="rId15"/>
    <p:sldId id="605" r:id="rId16"/>
    <p:sldId id="606" r:id="rId17"/>
    <p:sldId id="607" r:id="rId18"/>
    <p:sldId id="608" r:id="rId19"/>
    <p:sldId id="609" r:id="rId20"/>
    <p:sldId id="610" r:id="rId21"/>
    <p:sldId id="611" r:id="rId22"/>
    <p:sldId id="612" r:id="rId23"/>
    <p:sldId id="613" r:id="rId24"/>
    <p:sldId id="614" r:id="rId25"/>
    <p:sldId id="615" r:id="rId26"/>
    <p:sldId id="616" r:id="rId27"/>
    <p:sldId id="600" r:id="rId28"/>
  </p:sldIdLst>
  <p:sldSz cx="9144000" cy="6858000" type="screen4x3"/>
  <p:notesSz cx="9928225" cy="6797675"/>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PC" initials="H" lastIdx="3" clrIdx="0">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3939"/>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4" autoAdjust="0"/>
    <p:restoredTop sz="94646" autoAdjust="0"/>
  </p:normalViewPr>
  <p:slideViewPr>
    <p:cSldViewPr>
      <p:cViewPr varScale="1">
        <p:scale>
          <a:sx n="78" d="100"/>
          <a:sy n="78" d="100"/>
        </p:scale>
        <p:origin x="1410"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14/11/2015</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11/14/2015</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72466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48951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59620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69032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23947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29186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67760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90962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15425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295304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16971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157087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156020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357426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429801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146723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112717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282450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28886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92253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47328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52190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213969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27014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4.xml"/><Relationship Id="rId7" Type="http://schemas.openxmlformats.org/officeDocument/2006/relationships/slide" Target="../slides/slide17.xml"/><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 Target="../slides/slide24.xml"/><Relationship Id="rId5" Type="http://schemas.openxmlformats.org/officeDocument/2006/relationships/image" Target="../media/image2.jpeg"/><Relationship Id="rId4" Type="http://schemas.openxmlformats.org/officeDocument/2006/relationships/slide" Target="../slides/slide15.xml"/><Relationship Id="rId9" Type="http://schemas.openxmlformats.org/officeDocument/2006/relationships/slide" Target="../slides/slide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0"/>
            <a:ext cx="7382054" cy="69269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rId2" action="ppaction://hlinksldjump"/>
          </p:cNvPr>
          <p:cNvSpPr/>
          <p:nvPr/>
        </p:nvSpPr>
        <p:spPr>
          <a:xfrm>
            <a:off x="1346682" y="692696"/>
            <a:ext cx="56851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9.1.1</a:t>
            </a:r>
            <a:endParaRPr lang="en-GB" sz="2400" b="1" dirty="0">
              <a:latin typeface="Arial" panose="020B0604020202020204" pitchFamily="34" charset="0"/>
              <a:cs typeface="Arial" panose="020B0604020202020204" pitchFamily="34" charset="0"/>
            </a:endParaRPr>
          </a:p>
        </p:txBody>
      </p:sp>
      <p:sp>
        <p:nvSpPr>
          <p:cNvPr id="5" name="Round Same Side Corner Rectangle 4">
            <a:hlinkClick r:id="rId3" action="ppaction://hlinksldjump"/>
          </p:cNvPr>
          <p:cNvSpPr/>
          <p:nvPr/>
        </p:nvSpPr>
        <p:spPr>
          <a:xfrm>
            <a:off x="239396" y="692696"/>
            <a:ext cx="1042241"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Grading</a:t>
            </a:r>
            <a:endParaRPr lang="en-GB" sz="1600" b="1" dirty="0">
              <a:latin typeface="Arial" panose="020B0604020202020204" pitchFamily="34" charset="0"/>
              <a:cs typeface="Arial" panose="020B0604020202020204" pitchFamily="34" charset="0"/>
            </a:endParaRPr>
          </a:p>
        </p:txBody>
      </p:sp>
      <p:sp>
        <p:nvSpPr>
          <p:cNvPr id="7" name="Round Same Side Corner Rectangle 6">
            <a:hlinkClick r:id="rId4" action="ppaction://hlinksldjump"/>
          </p:cNvPr>
          <p:cNvSpPr/>
          <p:nvPr/>
        </p:nvSpPr>
        <p:spPr>
          <a:xfrm>
            <a:off x="1980246" y="692696"/>
            <a:ext cx="56851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9.1.2</a:t>
            </a:r>
            <a:endParaRPr lang="en-GB" sz="2400" b="1" dirty="0">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a:t>
            </a:r>
            <a:r>
              <a:rPr lang="en-GB" sz="1600" dirty="0" smtClean="0"/>
              <a:t>prepare a</a:t>
            </a:r>
            <a:r>
              <a:rPr lang="en-GB" sz="1600" baseline="0" dirty="0" smtClean="0"/>
              <a:t> effective Splash Screen and Navigation Screen</a:t>
            </a:r>
            <a:endParaRPr lang="en-ZA" sz="1600" dirty="0">
              <a:latin typeface="Calibri" pitchFamily="34" charset="0"/>
              <a:ea typeface="Calibri" pitchFamily="34" charset="0"/>
              <a:cs typeface="Calibri" pitchFamily="34" charset="0"/>
            </a:endParaRPr>
          </a:p>
        </p:txBody>
      </p:sp>
      <p:pic>
        <p:nvPicPr>
          <p:cNvPr id="22" name="Picture 21" descr="111004 logo tbs rehab slogan and  hi def.jpg"/>
          <p:cNvPicPr/>
          <p:nvPr userDrawn="1"/>
        </p:nvPicPr>
        <p:blipFill>
          <a:blip r:embed="rId5" cstate="screen">
            <a:extLst>
              <a:ext uri="{28A0092B-C50C-407E-A947-70E740481C1C}">
                <a14:useLocalDpi xmlns:a14="http://schemas.microsoft.com/office/drawing/2010/main"/>
              </a:ext>
            </a:extLst>
          </a:blip>
          <a:stretch>
            <a:fillRect/>
          </a:stretch>
        </p:blipFill>
        <p:spPr>
          <a:xfrm>
            <a:off x="7724157" y="44624"/>
            <a:ext cx="1384347" cy="1007391"/>
          </a:xfrm>
          <a:prstGeom prst="rect">
            <a:avLst/>
          </a:prstGeom>
        </p:spPr>
      </p:pic>
      <p:sp>
        <p:nvSpPr>
          <p:cNvPr id="14" name="Round Same Side Corner Rectangle 13">
            <a:hlinkClick r:id="rId6" action="ppaction://hlinksldjump"/>
          </p:cNvPr>
          <p:cNvSpPr/>
          <p:nvPr userDrawn="1"/>
        </p:nvSpPr>
        <p:spPr>
          <a:xfrm>
            <a:off x="4528474" y="692696"/>
            <a:ext cx="1224136"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Exam Question</a:t>
            </a:r>
            <a:endParaRPr lang="en-GB" sz="2000" b="1" dirty="0">
              <a:latin typeface="Arial" panose="020B0604020202020204" pitchFamily="34" charset="0"/>
              <a:cs typeface="Arial" panose="020B0604020202020204" pitchFamily="34" charset="0"/>
            </a:endParaRPr>
          </a:p>
        </p:txBody>
      </p:sp>
      <p:sp>
        <p:nvSpPr>
          <p:cNvPr id="12" name="Round Same Side Corner Rectangle 11">
            <a:hlinkClick r:id="rId7" action="ppaction://hlinksldjump"/>
          </p:cNvPr>
          <p:cNvSpPr/>
          <p:nvPr userDrawn="1"/>
        </p:nvSpPr>
        <p:spPr>
          <a:xfrm>
            <a:off x="2627784" y="692696"/>
            <a:ext cx="56851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9.2.1</a:t>
            </a:r>
            <a:endParaRPr lang="en-GB" sz="2400" b="1" dirty="0">
              <a:latin typeface="Arial" panose="020B0604020202020204" pitchFamily="34" charset="0"/>
              <a:cs typeface="Arial" panose="020B0604020202020204" pitchFamily="34" charset="0"/>
            </a:endParaRPr>
          </a:p>
        </p:txBody>
      </p:sp>
      <p:sp>
        <p:nvSpPr>
          <p:cNvPr id="13" name="Round Same Side Corner Rectangle 12">
            <a:hlinkClick r:id="rId8" action="ppaction://hlinksldjump"/>
          </p:cNvPr>
          <p:cNvSpPr/>
          <p:nvPr userDrawn="1"/>
        </p:nvSpPr>
        <p:spPr>
          <a:xfrm>
            <a:off x="3261348" y="692696"/>
            <a:ext cx="56851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9.2.2</a:t>
            </a:r>
            <a:endParaRPr lang="en-GB" sz="2400" b="1" dirty="0">
              <a:latin typeface="Arial" panose="020B0604020202020204" pitchFamily="34" charset="0"/>
              <a:cs typeface="Arial" panose="020B0604020202020204" pitchFamily="34" charset="0"/>
            </a:endParaRPr>
          </a:p>
        </p:txBody>
      </p:sp>
      <p:sp>
        <p:nvSpPr>
          <p:cNvPr id="17" name="Round Same Side Corner Rectangle 16">
            <a:hlinkClick r:id="rId9" action="ppaction://hlinksldjump"/>
          </p:cNvPr>
          <p:cNvSpPr/>
          <p:nvPr userDrawn="1"/>
        </p:nvSpPr>
        <p:spPr>
          <a:xfrm>
            <a:off x="3894912" y="692696"/>
            <a:ext cx="56851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9.2.3</a:t>
            </a:r>
            <a:endParaRPr lang="en-GB" sz="24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214343" y="1049886"/>
            <a:ext cx="8715375" cy="561947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6"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09" r:id="rId2"/>
    <p:sldLayoutId id="2147483711" r:id="rId3"/>
    <p:sldLayoutId id="2147483713" r:id="rId4"/>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iGCSE%20-%20Chapter%2005%20-%20The%20effects%20of%20using%20IT.pptx" TargetMode="External"/><Relationship Id="rId13" Type="http://schemas.openxmlformats.org/officeDocument/2006/relationships/hyperlink" Target="iGCSE%20-%20Chapter%2010%20-%20Comunication.ppt" TargetMode="External"/><Relationship Id="rId3" Type="http://schemas.openxmlformats.org/officeDocument/2006/relationships/slide" Target="slide2.xml"/><Relationship Id="rId7" Type="http://schemas.openxmlformats.org/officeDocument/2006/relationships/hyperlink" Target="iGCSE%20-%20Chapter%2004%20-%20Networks%20and%20the%20effects%20of%20using%20them.pptx" TargetMode="External"/><Relationship Id="rId12" Type="http://schemas.openxmlformats.org/officeDocument/2006/relationships/hyperlink" Target="iGCSE%20-%20Chapter%2009%20-%20Audience.ppt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iGCSE%20-%20Chapter%2003%20-%20Storage%20devices%20and%20media.pptx" TargetMode="External"/><Relationship Id="rId11" Type="http://schemas.openxmlformats.org/officeDocument/2006/relationships/hyperlink" Target="iGCSE%20-%20Chapter%2008%20-%20Safety%20and%20security.pptx" TargetMode="External"/><Relationship Id="rId5" Type="http://schemas.openxmlformats.org/officeDocument/2006/relationships/hyperlink" Target="iGCSE%20-%20Chapter%2002%20-%20Input%20and%20Output%20Devices.pptx" TargetMode="External"/><Relationship Id="rId10" Type="http://schemas.openxmlformats.org/officeDocument/2006/relationships/hyperlink" Target="iGCSE%20-%20Chapter%2007%20-%20The%20systems%20life%20cycle.pptx" TargetMode="External"/><Relationship Id="rId4" Type="http://schemas.openxmlformats.org/officeDocument/2006/relationships/hyperlink" Target="iGCSE%20-%20Chapter%2001%20-%20Types%20of%20Components%20of%20Computer%20Systems.pptx" TargetMode="External"/><Relationship Id="rId9" Type="http://schemas.openxmlformats.org/officeDocument/2006/relationships/hyperlink" Target="iGCSE%20-%20Chapter%2006%20-%20ICT%20applications.pptx"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1up.com/news/silent-hill-homecoming-banned-australia" TargetMode="External"/><Relationship Id="rId3" Type="http://schemas.openxmlformats.org/officeDocument/2006/relationships/image" Target="../media/image4.png"/><Relationship Id="rId7" Type="http://schemas.openxmlformats.org/officeDocument/2006/relationships/hyperlink" Target="http://www.gametrailers.com/news-post/38310/all-unsold-copies-of-too-human-must-be-destroyed-by-court-ord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livescience.com/3385-worse-resident-evil-5-exposes-racism.html" TargetMode="External"/><Relationship Id="rId11" Type="http://schemas.openxmlformats.org/officeDocument/2006/relationships/image" Target="../media/image5.png"/><Relationship Id="rId5" Type="http://schemas.openxmlformats.org/officeDocument/2006/relationships/hyperlink" Target="http://kotaku.com/5949764/modern-warfare--map-removed-after-complaints-from-muslim-gamers" TargetMode="External"/><Relationship Id="rId10" Type="http://schemas.openxmlformats.org/officeDocument/2006/relationships/hyperlink" Target="http://news.bbc.co.uk/2/hi/technology/6063502.stm" TargetMode="External"/><Relationship Id="rId4" Type="http://schemas.openxmlformats.org/officeDocument/2006/relationships/hyperlink" Target="http://www.eurogamer.net/articles/church-of-england-attacks-use-of-cathedral-in-ps3s-resistance" TargetMode="External"/><Relationship Id="rId9" Type="http://schemas.openxmlformats.org/officeDocument/2006/relationships/hyperlink" Target="http://www.1up.com/news/mario-party-8-pulled-offensiv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hyperlink" Target="http://www.telegraph.co.uk/technology/11309882/Internet-in-North-Korea-everything-you-need-to-know.html" TargetMode="External"/><Relationship Id="rId3" Type="http://schemas.openxmlformats.org/officeDocument/2006/relationships/image" Target="../media/image4.png"/><Relationship Id="rId7" Type="http://schemas.openxmlformats.org/officeDocument/2006/relationships/hyperlink" Target="http://mashable.com/2010/03/17/law-enforcement-social-medi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cigionline.org/publications/dark-web-dilemma-tor-anonymity-and-online-policing" TargetMode="External"/><Relationship Id="rId5" Type="http://schemas.openxmlformats.org/officeDocument/2006/relationships/hyperlink" Target="http://www.bbc.com/news/uk-20777002" TargetMode="External"/><Relationship Id="rId10" Type="http://schemas.openxmlformats.org/officeDocument/2006/relationships/image" Target="../media/image5.png"/><Relationship Id="rId4" Type="http://schemas.openxmlformats.org/officeDocument/2006/relationships/hyperlink" Target="http://www.theguardian.com/law/2014/jun/13/jail-someone-for-being-offensive-twitter-facebook" TargetMode="External"/><Relationship Id="rId9" Type="http://schemas.openxmlformats.org/officeDocument/2006/relationships/hyperlink" Target="http://www.bbc.com/news/technology-17894176"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1.5%20-%20Tasks/1.5%20-%20End%20of%20Unit%20-%20Paper%202%20-%20Exam.doc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CiDA%20-%20Unit%2002%20-%20LO5%20-%20Closing%20and%20Broadcast.pptx" TargetMode="External"/><Relationship Id="rId3" Type="http://schemas.openxmlformats.org/officeDocument/2006/relationships/hyperlink" Target="CiDA%20-%20Unit%2002%20-%20LO3%20-%20Welcome%20Video.pptx" TargetMode="External"/><Relationship Id="rId7" Type="http://schemas.openxmlformats.org/officeDocument/2006/relationships/hyperlink" Target="CiDA%20-%20Unit%2002%20-%20LO4%20-%20Continuity%20and%20Weather%20Forecast.ppt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CiDA%20-%20Unit%2002%20-%20LO1%20-%20Getting%20Organised.pptx" TargetMode="External"/><Relationship Id="rId5" Type="http://schemas.openxmlformats.org/officeDocument/2006/relationships/slide" Target="slide2.xml"/><Relationship Id="rId4" Type="http://schemas.openxmlformats.org/officeDocument/2006/relationships/hyperlink" Target="CiDA%20-%20Unit%2002%20-%20LO2%20-%20Opening%20Sequence.pptx" TargetMode="External"/><Relationship Id="rId9" Type="http://schemas.openxmlformats.org/officeDocument/2006/relationships/hyperlink" Target="CiDA%20-%20Unit%2002%20-%20LO6%20-%20Testing%20and%20Reviewing.ppt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CiDA%20-%20Unit%2002%20-%20LO5%20-%20Closing%20and%20Broadcast.pptx" TargetMode="External"/><Relationship Id="rId3" Type="http://schemas.openxmlformats.org/officeDocument/2006/relationships/hyperlink" Target="CiDA%20-%20Unit%2002%20-%20LO3%20-%20Welcome%20Video.pptx" TargetMode="External"/><Relationship Id="rId7" Type="http://schemas.openxmlformats.org/officeDocument/2006/relationships/hyperlink" Target="CiDA%20-%20Unit%2002%20-%20LO4%20-%20Continuity%20and%20Weather%20Forecast.ppt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CiDA%20-%20Unit%2002%20-%20LO1%20-%20Getting%20Organised.pptx" TargetMode="External"/><Relationship Id="rId5" Type="http://schemas.openxmlformats.org/officeDocument/2006/relationships/slide" Target="slide2.xml"/><Relationship Id="rId4" Type="http://schemas.openxmlformats.org/officeDocument/2006/relationships/hyperlink" Target="CiDA%20-%20Unit%2002%20-%20LO2%20-%20Opening%20Sequence.pptx" TargetMode="External"/><Relationship Id="rId9" Type="http://schemas.openxmlformats.org/officeDocument/2006/relationships/hyperlink" Target="CiDA%20-%20Unit%2002%20-%20LO6%20-%20Testing%20and%20Reviewing.pptx"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CiDA%20-%20Unit%2002%20-%20LO5%20-%20Closing%20and%20Broadcast.pptx" TargetMode="External"/><Relationship Id="rId3" Type="http://schemas.openxmlformats.org/officeDocument/2006/relationships/hyperlink" Target="CiDA%20-%20Unit%2002%20-%20LO3%20-%20Welcome%20Video.pptx" TargetMode="External"/><Relationship Id="rId7" Type="http://schemas.openxmlformats.org/officeDocument/2006/relationships/hyperlink" Target="CiDA%20-%20Unit%2002%20-%20LO4%20-%20Continuity%20and%20Weather%20Forecast.ppt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CiDA%20-%20Unit%2002%20-%20LO1%20-%20Getting%20Organised.pptx" TargetMode="External"/><Relationship Id="rId5" Type="http://schemas.openxmlformats.org/officeDocument/2006/relationships/slide" Target="slide2.xml"/><Relationship Id="rId4" Type="http://schemas.openxmlformats.org/officeDocument/2006/relationships/hyperlink" Target="CiDA%20-%20Unit%2002%20-%20LO2%20-%20Opening%20Sequence.pptx" TargetMode="External"/><Relationship Id="rId9" Type="http://schemas.openxmlformats.org/officeDocument/2006/relationships/hyperlink" Target="CiDA%20-%20Unit%2002%20-%20LO6%20-%20Testing%20and%20Reviewing.ppt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CiDA%20-%20Unit%2002%20-%20LO5%20-%20Closing%20and%20Broadcast.pptx" TargetMode="External"/><Relationship Id="rId3" Type="http://schemas.openxmlformats.org/officeDocument/2006/relationships/hyperlink" Target="CiDA%20-%20Unit%2002%20-%20LO3%20-%20Welcome%20Video.pptx" TargetMode="External"/><Relationship Id="rId7" Type="http://schemas.openxmlformats.org/officeDocument/2006/relationships/hyperlink" Target="CiDA%20-%20Unit%2002%20-%20LO4%20-%20Continuity%20and%20Weather%20Forecast.ppt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CiDA%20-%20Unit%2002%20-%20LO1%20-%20Getting%20Organised.pptx" TargetMode="External"/><Relationship Id="rId5" Type="http://schemas.openxmlformats.org/officeDocument/2006/relationships/slide" Target="slide2.xml"/><Relationship Id="rId4" Type="http://schemas.openxmlformats.org/officeDocument/2006/relationships/hyperlink" Target="CiDA%20-%20Unit%2002%20-%20LO2%20-%20Opening%20Sequence.pptx" TargetMode="External"/><Relationship Id="rId9" Type="http://schemas.openxmlformats.org/officeDocument/2006/relationships/hyperlink" Target="CiDA%20-%20Unit%2002%20-%20LO6%20-%20Testing%20and%20Reviewing.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60648"/>
            <a:ext cx="8496944" cy="21956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9" name="Picture 8" descr="111004 logo tbs rehab slogan and  hi def.jpg"/>
          <p:cNvPicPr/>
          <p:nvPr/>
        </p:nvPicPr>
        <p:blipFill>
          <a:blip r:embed="rId3" cstate="screen">
            <a:extLst>
              <a:ext uri="{28A0092B-C50C-407E-A947-70E740481C1C}">
                <a14:useLocalDpi xmlns:a14="http://schemas.microsoft.com/office/drawing/2010/main"/>
              </a:ext>
            </a:extLst>
          </a:blip>
          <a:stretch>
            <a:fillRect/>
          </a:stretch>
        </p:blipFill>
        <p:spPr>
          <a:xfrm>
            <a:off x="395536" y="548680"/>
            <a:ext cx="2507456" cy="1815872"/>
          </a:xfrm>
          <a:prstGeom prst="rect">
            <a:avLst/>
          </a:prstGeom>
        </p:spPr>
      </p:pic>
      <p:sp>
        <p:nvSpPr>
          <p:cNvPr id="3" name="Subtitle 2"/>
          <p:cNvSpPr>
            <a:spLocks noGrp="1"/>
          </p:cNvSpPr>
          <p:nvPr>
            <p:ph type="subTitle" idx="1"/>
          </p:nvPr>
        </p:nvSpPr>
        <p:spPr>
          <a:xfrm>
            <a:off x="251520" y="5877272"/>
            <a:ext cx="8640960"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Chapter 9 – Audiences</a:t>
            </a:r>
            <a:endParaRPr lang="en-GB"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1475656" y="332656"/>
            <a:ext cx="7128792" cy="2123658"/>
          </a:xfrm>
          <a:prstGeom prst="rect">
            <a:avLst/>
          </a:prstGeom>
          <a:noFill/>
        </p:spPr>
        <p:txBody>
          <a:bodyPr wrap="square" rtlCol="0">
            <a:spAutoFit/>
          </a:bodyPr>
          <a:lstStyle/>
          <a:p>
            <a:pPr algn="r"/>
            <a:r>
              <a:rPr lang="en-GB" sz="2800" b="1" dirty="0" smtClean="0">
                <a:solidFill>
                  <a:schemeClr val="tx1">
                    <a:lumMod val="50000"/>
                    <a:lumOff val="50000"/>
                  </a:schemeClr>
                </a:solidFill>
              </a:rPr>
              <a:t>INFORMATION AND COMMUNICATION TECHNOLOGY– </a:t>
            </a:r>
            <a:r>
              <a:rPr lang="en-GB" sz="2800" b="1" dirty="0" err="1" smtClean="0">
                <a:solidFill>
                  <a:schemeClr val="tx1">
                    <a:lumMod val="50000"/>
                    <a:lumOff val="50000"/>
                  </a:schemeClr>
                </a:solidFill>
              </a:rPr>
              <a:t>iGCSE</a:t>
            </a:r>
            <a:r>
              <a:rPr lang="en-GB" sz="2800" b="1" dirty="0" smtClean="0">
                <a:solidFill>
                  <a:schemeClr val="tx1">
                    <a:lumMod val="50000"/>
                    <a:lumOff val="50000"/>
                  </a:schemeClr>
                </a:solidFill>
              </a:rPr>
              <a:t> </a:t>
            </a:r>
            <a:endParaRPr lang="en-GB" sz="2800" b="1" dirty="0">
              <a:solidFill>
                <a:schemeClr val="tx1">
                  <a:lumMod val="50000"/>
                  <a:lumOff val="50000"/>
                </a:schemeClr>
              </a:solidFill>
            </a:endParaRPr>
          </a:p>
          <a:p>
            <a:pPr algn="r"/>
            <a:r>
              <a:rPr lang="en-GB" sz="3600" b="1" dirty="0" smtClean="0">
                <a:solidFill>
                  <a:schemeClr val="tx1">
                    <a:lumMod val="50000"/>
                    <a:lumOff val="50000"/>
                  </a:schemeClr>
                </a:solidFill>
              </a:rPr>
              <a:t>2016</a:t>
            </a:r>
            <a:endParaRPr lang="en-GB" sz="4000" b="1" dirty="0" smtClean="0">
              <a:solidFill>
                <a:schemeClr val="tx1">
                  <a:lumMod val="50000"/>
                  <a:lumOff val="50000"/>
                </a:schemeClr>
              </a:solidFill>
            </a:endParaRPr>
          </a:p>
          <a:p>
            <a:pPr algn="r"/>
            <a:r>
              <a:rPr lang="en-GB" sz="4000" b="1" dirty="0" smtClean="0">
                <a:solidFill>
                  <a:schemeClr val="tx1">
                    <a:lumMod val="50000"/>
                    <a:lumOff val="50000"/>
                  </a:schemeClr>
                </a:solidFill>
              </a:rPr>
              <a:t>0417</a:t>
            </a:r>
            <a:endParaRPr lang="en-GB" sz="4000" b="1" dirty="0">
              <a:solidFill>
                <a:schemeClr val="tx1">
                  <a:lumMod val="50000"/>
                  <a:lumOff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28" y="2652584"/>
            <a:ext cx="6517836" cy="2200502"/>
          </a:xfrm>
          <a:prstGeom prst="rect">
            <a:avLst/>
          </a:prstGeom>
        </p:spPr>
      </p:pic>
    </p:spTree>
    <p:extLst>
      <p:ext uri="{BB962C8B-B14F-4D97-AF65-F5344CB8AC3E}">
        <p14:creationId xmlns:p14="http://schemas.microsoft.com/office/powerpoint/2010/main" val="38522274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632848" cy="598050"/>
          </a:xfrm>
        </p:spPr>
        <p:txBody>
          <a:bodyPr>
            <a:noAutofit/>
          </a:bodyPr>
          <a:lstStyle/>
          <a:p>
            <a:r>
              <a:rPr lang="en-GB" sz="3600" dirty="0" smtClean="0"/>
              <a:t>9.1 – Audience Appreciation</a:t>
            </a:r>
            <a:endParaRPr lang="en-GB" sz="3600" b="1" dirty="0" smtClean="0"/>
          </a:p>
        </p:txBody>
      </p:sp>
      <p:graphicFrame>
        <p:nvGraphicFramePr>
          <p:cNvPr id="50" name="Table 49"/>
          <p:cNvGraphicFramePr>
            <a:graphicFrameLocks noGrp="1"/>
          </p:cNvGraphicFramePr>
          <p:nvPr>
            <p:extLst>
              <p:ext uri="{D42A27DB-BD31-4B8C-83A1-F6EECF244321}">
                <p14:modId xmlns:p14="http://schemas.microsoft.com/office/powerpoint/2010/main" val="3827502630"/>
              </p:ext>
            </p:extLst>
          </p:nvPr>
        </p:nvGraphicFramePr>
        <p:xfrm>
          <a:off x="323528" y="1196752"/>
          <a:ext cx="6233841" cy="5440680"/>
        </p:xfrm>
        <a:graphic>
          <a:graphicData uri="http://schemas.openxmlformats.org/drawingml/2006/table">
            <a:tbl>
              <a:tblPr firstRow="1" bandRow="1">
                <a:tableStyleId>{2D5ABB26-0587-4C30-8999-92F81FD0307C}</a:tableStyleId>
              </a:tblPr>
              <a:tblGrid>
                <a:gridCol w="6233841"/>
              </a:tblGrid>
              <a:tr h="5184576">
                <a:tc>
                  <a:txBody>
                    <a:bodyPr/>
                    <a:lstStyle/>
                    <a:p>
                      <a:pPr marL="0" lvl="0" indent="0">
                        <a:buClr>
                          <a:srgbClr val="00B050"/>
                        </a:buClr>
                        <a:buFont typeface="Wingdings 3" panose="05040102010807070707" pitchFamily="18" charset="2"/>
                        <a:buNone/>
                      </a:pPr>
                      <a:r>
                        <a:rPr kumimoji="0" lang="en-US" sz="1950" b="1" kern="1200" dirty="0" smtClean="0">
                          <a:solidFill>
                            <a:schemeClr val="tx1"/>
                          </a:solidFill>
                          <a:effectLst/>
                          <a:latin typeface="Calibri" panose="020F0502020204030204" pitchFamily="34" charset="0"/>
                          <a:ea typeface="+mn-ea"/>
                          <a:cs typeface="+mn-cs"/>
                        </a:rPr>
                        <a:t>9.1 – Audience Appreciation - Continued</a:t>
                      </a:r>
                    </a:p>
                    <a:p>
                      <a:pPr marL="346075" lvl="0" indent="-346075">
                        <a:buClr>
                          <a:srgbClr val="00B050"/>
                        </a:buClr>
                        <a:buFont typeface="Wingdings 3" panose="05040102010807070707" pitchFamily="18" charset="2"/>
                        <a:buChar char=""/>
                      </a:pPr>
                      <a:r>
                        <a:rPr kumimoji="0" lang="en-US" sz="1950" kern="1200" baseline="0" dirty="0" smtClean="0">
                          <a:solidFill>
                            <a:schemeClr val="tx1"/>
                          </a:solidFill>
                          <a:effectLst/>
                          <a:latin typeface="Calibri" panose="020F0502020204030204" pitchFamily="34" charset="0"/>
                          <a:ea typeface="+mn-ea"/>
                          <a:cs typeface="+mn-cs"/>
                        </a:rPr>
                        <a:t>When starting to look at the ICT solution, some or all of these factors need to be taken into consideration. Some research needs to be done first to find out about the target audience. This could be done by:</a:t>
                      </a:r>
                    </a:p>
                    <a:p>
                      <a:pPr marL="630238" lvl="0" indent="-284163">
                        <a:buClr>
                          <a:srgbClr val="00B050"/>
                        </a:buClr>
                        <a:buSzPct val="110000"/>
                        <a:buFont typeface="Arial" panose="020B0604020202020204" pitchFamily="34" charset="0"/>
                        <a:buChar char="•"/>
                      </a:pPr>
                      <a:r>
                        <a:rPr kumimoji="0" lang="en-US" sz="1950" kern="1200" baseline="0" dirty="0" smtClean="0">
                          <a:solidFill>
                            <a:schemeClr val="tx1"/>
                          </a:solidFill>
                          <a:effectLst/>
                          <a:latin typeface="Calibri" panose="020F0502020204030204" pitchFamily="34" charset="0"/>
                          <a:ea typeface="+mn-ea"/>
                          <a:cs typeface="+mn-cs"/>
                        </a:rPr>
                        <a:t>Interviewing a cross section of a large group to find out how to engage the audience (if this involves a major ICT solution, then this may have to involve many of the techniques describes in Chapter 07).</a:t>
                      </a:r>
                    </a:p>
                    <a:p>
                      <a:pPr marL="630238" lvl="0" indent="-284163">
                        <a:buClr>
                          <a:srgbClr val="00B050"/>
                        </a:buClr>
                        <a:buSzPct val="110000"/>
                        <a:buFont typeface="Arial" panose="020B0604020202020204" pitchFamily="34" charset="0"/>
                        <a:buChar char="•"/>
                      </a:pPr>
                      <a:r>
                        <a:rPr kumimoji="0" lang="en-US" sz="1950" kern="1200" baseline="0" dirty="0" smtClean="0">
                          <a:solidFill>
                            <a:schemeClr val="tx1"/>
                          </a:solidFill>
                          <a:effectLst/>
                          <a:latin typeface="Calibri" panose="020F0502020204030204" pitchFamily="34" charset="0"/>
                          <a:ea typeface="+mn-ea"/>
                          <a:cs typeface="+mn-cs"/>
                        </a:rPr>
                        <a:t>Giving out questionnaires to people in the target group  to find out their background, interests etc. so that the final solution can be tailored to meet the full expectation of the audience.</a:t>
                      </a:r>
                    </a:p>
                    <a:p>
                      <a:pPr marL="630238" lvl="0" indent="-284163">
                        <a:buClr>
                          <a:srgbClr val="00B050"/>
                        </a:buClr>
                        <a:buSzPct val="110000"/>
                        <a:buFont typeface="Arial" panose="020B0604020202020204" pitchFamily="34" charset="0"/>
                        <a:buChar char="•"/>
                      </a:pPr>
                      <a:r>
                        <a:rPr kumimoji="0" lang="en-US" sz="1950" kern="1200" baseline="0" dirty="0" smtClean="0">
                          <a:solidFill>
                            <a:schemeClr val="tx1"/>
                          </a:solidFill>
                          <a:effectLst/>
                          <a:latin typeface="Calibri" panose="020F0502020204030204" pitchFamily="34" charset="0"/>
                          <a:ea typeface="+mn-ea"/>
                          <a:cs typeface="+mn-cs"/>
                        </a:rPr>
                        <a:t>Carrying out market research – this could involve the two techniques above, but would certainly involve a more sophisticated and in-depth analysis of the data received (it would all depend on how large the ‘affected’ audience is likely to be).</a:t>
                      </a:r>
                    </a:p>
                  </a:txBody>
                  <a:tcPr/>
                </a:tc>
              </a:tr>
            </a:tbl>
          </a:graphicData>
        </a:graphic>
      </p:graphicFrame>
      <p:sp>
        <p:nvSpPr>
          <p:cNvPr id="7" name="Round Same Side Corner Rectangle 6">
            <a:hlinkClick r:id="" action="ppaction://noaction"/>
          </p:cNvPr>
          <p:cNvSpPr/>
          <p:nvPr/>
        </p:nvSpPr>
        <p:spPr>
          <a:xfrm>
            <a:off x="6804248" y="695546"/>
            <a:ext cx="864096"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162</a:t>
            </a:r>
            <a:endParaRPr lang="en-GB" sz="2000" b="1"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65169045"/>
              </p:ext>
            </p:extLst>
          </p:nvPr>
        </p:nvGraphicFramePr>
        <p:xfrm>
          <a:off x="6660853" y="1124744"/>
          <a:ext cx="2159619" cy="5405389"/>
        </p:xfrm>
        <a:graphic>
          <a:graphicData uri="http://schemas.openxmlformats.org/drawingml/2006/table">
            <a:tbl>
              <a:tblPr firstRow="1" firstCol="1" lastRow="1" lastCol="1" bandRow="1" bandCol="1">
                <a:tableStyleId>{2D5ABB26-0587-4C30-8999-92F81FD0307C}</a:tableStyleId>
              </a:tblPr>
              <a:tblGrid>
                <a:gridCol w="2159619"/>
              </a:tblGrid>
              <a:tr h="452389">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Is the Customer Always right, do they always know what they want?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Every website is aimed at a specific demographic</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Who cares about copyright anyway, you never get prosecuted.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can I not right click on certain images.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it is on the Internet, does that mean it is free to use.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Am I looking at anything illegal right now?</a:t>
                      </a:r>
                      <a:endParaRPr lang="en-GB" sz="15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1"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40563" y="1196752"/>
            <a:ext cx="1876425"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5617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49"/>
          <p:cNvGraphicFramePr>
            <a:graphicFrameLocks noGrp="1"/>
          </p:cNvGraphicFramePr>
          <p:nvPr>
            <p:extLst>
              <p:ext uri="{D42A27DB-BD31-4B8C-83A1-F6EECF244321}">
                <p14:modId xmlns:p14="http://schemas.microsoft.com/office/powerpoint/2010/main" val="2947773872"/>
              </p:ext>
            </p:extLst>
          </p:nvPr>
        </p:nvGraphicFramePr>
        <p:xfrm>
          <a:off x="323528" y="1196752"/>
          <a:ext cx="6479175" cy="5486400"/>
        </p:xfrm>
        <a:graphic>
          <a:graphicData uri="http://schemas.openxmlformats.org/drawingml/2006/table">
            <a:tbl>
              <a:tblPr firstRow="1" bandRow="1">
                <a:tableStyleId>{2D5ABB26-0587-4C30-8999-92F81FD0307C}</a:tableStyleId>
              </a:tblPr>
              <a:tblGrid>
                <a:gridCol w="6479175"/>
              </a:tblGrid>
              <a:tr h="5184576">
                <a:tc>
                  <a:txBody>
                    <a:bodyPr/>
                    <a:lstStyle/>
                    <a:p>
                      <a:pPr marL="0" lvl="0" indent="0">
                        <a:buClr>
                          <a:srgbClr val="00B050"/>
                        </a:buClr>
                        <a:buFont typeface="Wingdings 3" panose="05040102010807070707" pitchFamily="18" charset="2"/>
                        <a:buNone/>
                      </a:pPr>
                      <a:r>
                        <a:rPr kumimoji="0" lang="en-US" sz="1770" b="1" kern="1200" dirty="0" smtClean="0">
                          <a:solidFill>
                            <a:schemeClr val="tx1"/>
                          </a:solidFill>
                          <a:effectLst/>
                          <a:latin typeface="Calibri" panose="020F0502020204030204" pitchFamily="34" charset="0"/>
                          <a:ea typeface="+mn-ea"/>
                          <a:cs typeface="+mn-cs"/>
                        </a:rPr>
                        <a:t>9.1.1 – Giving a Sample Presentation to an Audience</a:t>
                      </a:r>
                    </a:p>
                    <a:p>
                      <a:pPr marL="346075" lvl="0" indent="-346075">
                        <a:buClr>
                          <a:srgbClr val="00B050"/>
                        </a:buClr>
                        <a:buFont typeface="Wingdings 3" panose="05040102010807070707" pitchFamily="18" charset="2"/>
                        <a:buChar char=""/>
                      </a:pPr>
                      <a:r>
                        <a:rPr kumimoji="0" lang="en-US" sz="1770" kern="1200" baseline="0" dirty="0" smtClean="0">
                          <a:solidFill>
                            <a:schemeClr val="tx1"/>
                          </a:solidFill>
                          <a:effectLst/>
                          <a:latin typeface="Calibri" panose="020F0502020204030204" pitchFamily="34" charset="0"/>
                          <a:ea typeface="+mn-ea"/>
                          <a:cs typeface="+mn-cs"/>
                        </a:rPr>
                        <a:t>Consider a phone company who market a range of different mobile phones. The company has decided to do two presentations regarding the sales and features of four different mobile phones they market and sell.</a:t>
                      </a:r>
                    </a:p>
                    <a:p>
                      <a:pPr marL="568325" lvl="0" indent="-284163">
                        <a:buClr>
                          <a:srgbClr val="00B050"/>
                        </a:buClr>
                        <a:buSzPct val="110000"/>
                        <a:buFont typeface="Arial" panose="020B0604020202020204" pitchFamily="34" charset="0"/>
                        <a:buChar char="•"/>
                      </a:pPr>
                      <a:r>
                        <a:rPr kumimoji="0" lang="en-US" sz="1770" kern="1200" baseline="0" dirty="0" smtClean="0">
                          <a:solidFill>
                            <a:schemeClr val="tx1"/>
                          </a:solidFill>
                          <a:effectLst/>
                          <a:latin typeface="Calibri" panose="020F0502020204030204" pitchFamily="34" charset="0"/>
                          <a:ea typeface="+mn-ea"/>
                          <a:cs typeface="+mn-cs"/>
                        </a:rPr>
                        <a:t>One presentation is to be given to the sales team who will receive different bonus payments depending on the phone sold.</a:t>
                      </a:r>
                    </a:p>
                    <a:p>
                      <a:pPr marL="568325" lvl="0" indent="-284163">
                        <a:buClr>
                          <a:srgbClr val="00B050"/>
                        </a:buClr>
                        <a:buSzPct val="110000"/>
                        <a:buFont typeface="Arial" panose="020B0604020202020204" pitchFamily="34" charset="0"/>
                        <a:buChar char="•"/>
                      </a:pPr>
                      <a:r>
                        <a:rPr kumimoji="0" lang="en-US" sz="1770" kern="1200" baseline="0" dirty="0" smtClean="0">
                          <a:solidFill>
                            <a:schemeClr val="tx1"/>
                          </a:solidFill>
                          <a:effectLst/>
                          <a:latin typeface="Calibri" panose="020F0502020204030204" pitchFamily="34" charset="0"/>
                          <a:ea typeface="+mn-ea"/>
                          <a:cs typeface="+mn-cs"/>
                        </a:rPr>
                        <a:t>A second presentation is to be given to a potential group of customers.</a:t>
                      </a:r>
                    </a:p>
                    <a:p>
                      <a:pPr marL="346075" lvl="0" indent="-346075">
                        <a:buClr>
                          <a:srgbClr val="00B050"/>
                        </a:buClr>
                        <a:buFont typeface="Wingdings 3" panose="05040102010807070707" pitchFamily="18" charset="2"/>
                        <a:buChar char=""/>
                      </a:pPr>
                      <a:r>
                        <a:rPr kumimoji="0" lang="en-US" sz="1770" b="1" kern="1200" baseline="0" dirty="0" smtClean="0">
                          <a:solidFill>
                            <a:schemeClr val="tx1"/>
                          </a:solidFill>
                          <a:effectLst/>
                          <a:latin typeface="Calibri" panose="020F0502020204030204" pitchFamily="34" charset="0"/>
                          <a:ea typeface="+mn-ea"/>
                          <a:cs typeface="+mn-cs"/>
                        </a:rPr>
                        <a:t>How would these two presentations differ?</a:t>
                      </a:r>
                      <a:r>
                        <a:rPr kumimoji="0" lang="en-US" sz="1770" kern="1200" baseline="0" dirty="0" smtClean="0">
                          <a:solidFill>
                            <a:schemeClr val="tx1"/>
                          </a:solidFill>
                          <a:effectLst/>
                          <a:latin typeface="Calibri" panose="020F0502020204030204" pitchFamily="34" charset="0"/>
                          <a:ea typeface="+mn-ea"/>
                          <a:cs typeface="+mn-cs"/>
                        </a:rPr>
                        <a:t> The first group (the sales team) will have the technical knowledge and will be interested in the profitability of each sale. The second group (end-users) will only be interested in the price and the features found on each phone.</a:t>
                      </a:r>
                    </a:p>
                    <a:p>
                      <a:pPr marL="346075" lvl="0" indent="-346075">
                        <a:buClr>
                          <a:srgbClr val="00B050"/>
                        </a:buClr>
                        <a:buFont typeface="Wingdings 3" panose="05040102010807070707" pitchFamily="18" charset="2"/>
                        <a:buChar char=""/>
                      </a:pPr>
                      <a:r>
                        <a:rPr kumimoji="0" lang="en-US" sz="1770" kern="1200" baseline="0" dirty="0" smtClean="0">
                          <a:solidFill>
                            <a:schemeClr val="tx1"/>
                          </a:solidFill>
                          <a:effectLst/>
                          <a:latin typeface="Calibri" panose="020F0502020204030204" pitchFamily="34" charset="0"/>
                          <a:ea typeface="+mn-ea"/>
                          <a:cs typeface="+mn-cs"/>
                        </a:rPr>
                        <a:t>The language used, the need for multimedia, the length of the presentation, the need for audience participation (an interactive approach) and the examples used to illustrate certain points are all key factors when writing the presentation.  See next slide for looking at each in turn.</a:t>
                      </a:r>
                    </a:p>
                  </a:txBody>
                  <a:tcPr/>
                </a:tc>
              </a:tr>
            </a:tbl>
          </a:graphicData>
        </a:graphic>
      </p:graphicFrame>
      <p:sp>
        <p:nvSpPr>
          <p:cNvPr id="7" name="Round Same Side Corner Rectangle 6">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163</a:t>
            </a:r>
            <a:endParaRPr lang="en-GB" sz="2000" b="1"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107504" y="44624"/>
            <a:ext cx="7704856" cy="576064"/>
          </a:xfrm>
        </p:spPr>
        <p:txBody>
          <a:bodyPr>
            <a:normAutofit/>
          </a:bodyPr>
          <a:lstStyle/>
          <a:p>
            <a:r>
              <a:rPr lang="en-GB" sz="3100" dirty="0"/>
              <a:t>9.1.1 – Audience Appreciation - Presentations</a:t>
            </a:r>
            <a:endParaRPr lang="en-GB" sz="3100" b="1" dirty="0" smtClean="0"/>
          </a:p>
        </p:txBody>
      </p:sp>
      <p:graphicFrame>
        <p:nvGraphicFramePr>
          <p:cNvPr id="11" name="Table 10"/>
          <p:cNvGraphicFramePr>
            <a:graphicFrameLocks noGrp="1"/>
          </p:cNvGraphicFramePr>
          <p:nvPr>
            <p:extLst>
              <p:ext uri="{D42A27DB-BD31-4B8C-83A1-F6EECF244321}">
                <p14:modId xmlns:p14="http://schemas.microsoft.com/office/powerpoint/2010/main" val="4165169045"/>
              </p:ext>
            </p:extLst>
          </p:nvPr>
        </p:nvGraphicFramePr>
        <p:xfrm>
          <a:off x="6660853" y="1124744"/>
          <a:ext cx="2159619" cy="5405389"/>
        </p:xfrm>
        <a:graphic>
          <a:graphicData uri="http://schemas.openxmlformats.org/drawingml/2006/table">
            <a:tbl>
              <a:tblPr firstRow="1" firstCol="1" lastRow="1" lastCol="1" bandRow="1" bandCol="1">
                <a:tableStyleId>{2D5ABB26-0587-4C30-8999-92F81FD0307C}</a:tableStyleId>
              </a:tblPr>
              <a:tblGrid>
                <a:gridCol w="2159619"/>
              </a:tblGrid>
              <a:tr h="452389">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Is the Customer Always right, do they always know what they want?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Every website is aimed at a specific demographic</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Who cares about copyright anyway, you never get prosecuted.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can I not right click on certain images.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it is on the Internet, does that mean it is free to use.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Am I looking at anything illegal right now?</a:t>
                      </a:r>
                      <a:endParaRPr lang="en-GB" sz="15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40563" y="1196752"/>
            <a:ext cx="1876425"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44110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163</a:t>
            </a:r>
            <a:endParaRPr lang="en-GB" sz="2000" b="1" dirty="0">
              <a:latin typeface="Arial" panose="020B0604020202020204" pitchFamily="34" charset="0"/>
              <a:cs typeface="Arial" panose="020B0604020202020204" pitchFamily="34" charset="0"/>
            </a:endParaRPr>
          </a:p>
        </p:txBody>
      </p:sp>
      <p:grpSp>
        <p:nvGrpSpPr>
          <p:cNvPr id="3079" name="Group 3078"/>
          <p:cNvGrpSpPr/>
          <p:nvPr/>
        </p:nvGrpSpPr>
        <p:grpSpPr>
          <a:xfrm>
            <a:off x="318089" y="1124744"/>
            <a:ext cx="8337171" cy="1726451"/>
            <a:chOff x="318089" y="1124744"/>
            <a:chExt cx="8337171" cy="1726451"/>
          </a:xfrm>
        </p:grpSpPr>
        <p:sp>
          <p:nvSpPr>
            <p:cNvPr id="2" name="TextBox 1"/>
            <p:cNvSpPr txBox="1"/>
            <p:nvPr/>
          </p:nvSpPr>
          <p:spPr>
            <a:xfrm>
              <a:off x="7221816" y="2204864"/>
              <a:ext cx="1433444" cy="646331"/>
            </a:xfrm>
            <a:prstGeom prst="rect">
              <a:avLst/>
            </a:prstGeom>
            <a:solidFill>
              <a:srgbClr val="92D050"/>
            </a:solidFill>
            <a:ln>
              <a:solidFill>
                <a:srgbClr val="FF0000"/>
              </a:solidFill>
            </a:ln>
          </p:spPr>
          <p:txBody>
            <a:bodyPr wrap="square" rtlCol="0">
              <a:spAutoFit/>
            </a:bodyPr>
            <a:lstStyle/>
            <a:p>
              <a:pPr algn="ctr"/>
              <a:r>
                <a:rPr lang="en-US" dirty="0" smtClean="0"/>
                <a:t>Language Used</a:t>
              </a:r>
              <a:endParaRPr lang="en-GB" dirty="0"/>
            </a:p>
          </p:txBody>
        </p:sp>
        <p:sp>
          <p:nvSpPr>
            <p:cNvPr id="15" name="TextBox 14"/>
            <p:cNvSpPr txBox="1"/>
            <p:nvPr/>
          </p:nvSpPr>
          <p:spPr>
            <a:xfrm>
              <a:off x="318089" y="1124744"/>
              <a:ext cx="5406038" cy="954107"/>
            </a:xfrm>
            <a:prstGeom prst="rect">
              <a:avLst/>
            </a:prstGeom>
            <a:solidFill>
              <a:srgbClr val="92D050"/>
            </a:solidFill>
            <a:ln>
              <a:solidFill>
                <a:srgbClr val="FF0000"/>
              </a:solidFill>
            </a:ln>
          </p:spPr>
          <p:txBody>
            <a:bodyPr wrap="square" rtlCol="0">
              <a:spAutoFit/>
            </a:bodyPr>
            <a:lstStyle/>
            <a:p>
              <a:pPr marL="171450" indent="-171450">
                <a:buFont typeface="Arial" panose="020B0604020202020204" pitchFamily="34" charset="0"/>
                <a:buChar char="•"/>
              </a:pPr>
              <a:r>
                <a:rPr lang="en-US" sz="1400" dirty="0" smtClean="0"/>
                <a:t>No vulgarity or use of inappropriate language since this can offend people</a:t>
              </a:r>
            </a:p>
            <a:p>
              <a:pPr marL="171450" indent="-171450">
                <a:buFont typeface="Arial" panose="020B0604020202020204" pitchFamily="34" charset="0"/>
                <a:buChar char="•"/>
              </a:pPr>
              <a:r>
                <a:rPr lang="en-US" sz="1400" dirty="0" smtClean="0"/>
                <a:t>The use of technical terms should be reserved for an experienced of technical audience.</a:t>
              </a:r>
              <a:endParaRPr lang="en-GB" sz="1400" dirty="0"/>
            </a:p>
          </p:txBody>
        </p:sp>
        <p:cxnSp>
          <p:nvCxnSpPr>
            <p:cNvPr id="4" name="Straight Arrow Connector 3"/>
            <p:cNvCxnSpPr>
              <a:stCxn id="2" idx="1"/>
              <a:endCxn id="15" idx="3"/>
            </p:cNvCxnSpPr>
            <p:nvPr/>
          </p:nvCxnSpPr>
          <p:spPr>
            <a:xfrm flipH="1" flipV="1">
              <a:off x="5724127" y="1601798"/>
              <a:ext cx="1497689" cy="9262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80" name="Group 3079"/>
          <p:cNvGrpSpPr/>
          <p:nvPr/>
        </p:nvGrpSpPr>
        <p:grpSpPr>
          <a:xfrm>
            <a:off x="318090" y="2116594"/>
            <a:ext cx="8337170" cy="1600438"/>
            <a:chOff x="318090" y="2116594"/>
            <a:chExt cx="8337170" cy="1600438"/>
          </a:xfrm>
        </p:grpSpPr>
        <p:sp>
          <p:nvSpPr>
            <p:cNvPr id="11" name="TextBox 10"/>
            <p:cNvSpPr txBox="1"/>
            <p:nvPr/>
          </p:nvSpPr>
          <p:spPr>
            <a:xfrm>
              <a:off x="7215100" y="2888492"/>
              <a:ext cx="1440160" cy="646331"/>
            </a:xfrm>
            <a:prstGeom prst="rect">
              <a:avLst/>
            </a:prstGeom>
            <a:solidFill>
              <a:schemeClr val="accent4">
                <a:lumMod val="60000"/>
                <a:lumOff val="40000"/>
              </a:schemeClr>
            </a:solidFill>
            <a:ln>
              <a:solidFill>
                <a:srgbClr val="FF0000"/>
              </a:solidFill>
            </a:ln>
          </p:spPr>
          <p:txBody>
            <a:bodyPr wrap="square" rtlCol="0">
              <a:spAutoFit/>
            </a:bodyPr>
            <a:lstStyle/>
            <a:p>
              <a:pPr algn="ctr"/>
              <a:r>
                <a:rPr lang="en-US" dirty="0" smtClean="0"/>
                <a:t>Multimedia Used</a:t>
              </a:r>
              <a:endParaRPr lang="en-GB" dirty="0"/>
            </a:p>
          </p:txBody>
        </p:sp>
        <p:sp>
          <p:nvSpPr>
            <p:cNvPr id="16" name="TextBox 15"/>
            <p:cNvSpPr txBox="1"/>
            <p:nvPr/>
          </p:nvSpPr>
          <p:spPr>
            <a:xfrm>
              <a:off x="318090" y="2116594"/>
              <a:ext cx="5406037" cy="1600438"/>
            </a:xfrm>
            <a:prstGeom prst="rect">
              <a:avLst/>
            </a:prstGeom>
            <a:solidFill>
              <a:schemeClr val="accent4">
                <a:lumMod val="60000"/>
                <a:lumOff val="40000"/>
              </a:schemeClr>
            </a:solidFill>
            <a:ln>
              <a:solidFill>
                <a:srgbClr val="FF0000"/>
              </a:solidFill>
            </a:ln>
          </p:spPr>
          <p:txBody>
            <a:bodyPr wrap="square" rtlCol="0">
              <a:spAutoFit/>
            </a:bodyPr>
            <a:lstStyle/>
            <a:p>
              <a:pPr marL="171450" indent="-171450">
                <a:buFont typeface="Arial" panose="020B0604020202020204" pitchFamily="34" charset="0"/>
                <a:buChar char="•"/>
              </a:pPr>
              <a:r>
                <a:rPr lang="en-US" sz="1400" dirty="0" smtClean="0"/>
                <a:t>Use of sound, video and animation will always catch the attention of the audience.</a:t>
              </a:r>
            </a:p>
            <a:p>
              <a:pPr marL="171450" indent="-171450">
                <a:buFont typeface="Arial" panose="020B0604020202020204" pitchFamily="34" charset="0"/>
                <a:buChar char="•"/>
              </a:pPr>
              <a:r>
                <a:rPr lang="en-US" sz="1400" dirty="0" smtClean="0"/>
                <a:t>Important not to overdo it in case the message gets hidden due to too many presentation distractions</a:t>
              </a:r>
            </a:p>
            <a:p>
              <a:pPr marL="171450" indent="-171450">
                <a:buFont typeface="Arial" panose="020B0604020202020204" pitchFamily="34" charset="0"/>
                <a:buChar char="•"/>
              </a:pPr>
              <a:r>
                <a:rPr lang="en-US" sz="1400" dirty="0" smtClean="0"/>
                <a:t>A young audience is more likely to respond to loud music and embedded video clips.\Complicated descriptions are often better explained using graphs or animations.</a:t>
              </a:r>
              <a:endParaRPr lang="en-GB" sz="1400" dirty="0"/>
            </a:p>
          </p:txBody>
        </p:sp>
        <p:cxnSp>
          <p:nvCxnSpPr>
            <p:cNvPr id="20" name="Straight Arrow Connector 19"/>
            <p:cNvCxnSpPr>
              <a:stCxn id="11" idx="1"/>
              <a:endCxn id="16" idx="3"/>
            </p:cNvCxnSpPr>
            <p:nvPr/>
          </p:nvCxnSpPr>
          <p:spPr>
            <a:xfrm flipH="1" flipV="1">
              <a:off x="5724127" y="2916813"/>
              <a:ext cx="1490973" cy="294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81" name="Group 3080"/>
          <p:cNvGrpSpPr/>
          <p:nvPr/>
        </p:nvGrpSpPr>
        <p:grpSpPr>
          <a:xfrm>
            <a:off x="318089" y="3577150"/>
            <a:ext cx="8343887" cy="1147994"/>
            <a:chOff x="318089" y="3577150"/>
            <a:chExt cx="8343887" cy="1147994"/>
          </a:xfrm>
        </p:grpSpPr>
        <p:sp>
          <p:nvSpPr>
            <p:cNvPr id="12" name="TextBox 11"/>
            <p:cNvSpPr txBox="1"/>
            <p:nvPr/>
          </p:nvSpPr>
          <p:spPr>
            <a:xfrm>
              <a:off x="7221816" y="3577150"/>
              <a:ext cx="1440160" cy="649224"/>
            </a:xfrm>
            <a:prstGeom prst="rect">
              <a:avLst/>
            </a:prstGeom>
            <a:solidFill>
              <a:schemeClr val="accent6">
                <a:lumMod val="60000"/>
                <a:lumOff val="40000"/>
              </a:schemeClr>
            </a:solidFill>
            <a:ln>
              <a:solidFill>
                <a:srgbClr val="FF0000"/>
              </a:solidFill>
            </a:ln>
          </p:spPr>
          <p:txBody>
            <a:bodyPr wrap="square" lIns="0" tIns="0" rIns="0" bIns="0" rtlCol="0" anchor="ctr" anchorCtr="0">
              <a:spAutoFit/>
            </a:bodyPr>
            <a:lstStyle/>
            <a:p>
              <a:pPr algn="ctr"/>
              <a:r>
                <a:rPr lang="en-US" dirty="0" smtClean="0"/>
                <a:t>Length of Presentation</a:t>
              </a:r>
              <a:endParaRPr lang="en-GB" dirty="0"/>
            </a:p>
          </p:txBody>
        </p:sp>
        <p:sp>
          <p:nvSpPr>
            <p:cNvPr id="17" name="TextBox 16"/>
            <p:cNvSpPr txBox="1"/>
            <p:nvPr/>
          </p:nvSpPr>
          <p:spPr>
            <a:xfrm>
              <a:off x="318089" y="3771037"/>
              <a:ext cx="5406038" cy="954107"/>
            </a:xfrm>
            <a:prstGeom prst="rect">
              <a:avLst/>
            </a:prstGeom>
            <a:solidFill>
              <a:schemeClr val="accent6">
                <a:lumMod val="60000"/>
                <a:lumOff val="40000"/>
              </a:schemeClr>
            </a:solidFill>
            <a:ln>
              <a:solidFill>
                <a:srgbClr val="FF0000"/>
              </a:solidFill>
            </a:ln>
          </p:spPr>
          <p:txBody>
            <a:bodyPr wrap="square" rtlCol="0">
              <a:spAutoFit/>
            </a:bodyPr>
            <a:lstStyle/>
            <a:p>
              <a:pPr marL="171450" indent="-171450">
                <a:buFont typeface="Arial" panose="020B0604020202020204" pitchFamily="34" charset="0"/>
                <a:buChar char="•"/>
              </a:pPr>
              <a:r>
                <a:rPr lang="en-US" sz="1400" dirty="0" smtClean="0"/>
                <a:t>Long presentations will only work if they are interesting and engage the audience</a:t>
              </a:r>
            </a:p>
            <a:p>
              <a:pPr marL="171450" indent="-171450">
                <a:buFont typeface="Arial" panose="020B0604020202020204" pitchFamily="34" charset="0"/>
                <a:buChar char="•"/>
              </a:pPr>
              <a:r>
                <a:rPr lang="en-US" sz="1400" dirty="0" smtClean="0"/>
                <a:t>A very young audience would quickly get bored and start to become restless</a:t>
              </a:r>
              <a:endParaRPr lang="en-GB" sz="1400" dirty="0"/>
            </a:p>
          </p:txBody>
        </p:sp>
        <p:cxnSp>
          <p:nvCxnSpPr>
            <p:cNvPr id="21" name="Straight Arrow Connector 20"/>
            <p:cNvCxnSpPr>
              <a:stCxn id="12" idx="1"/>
              <a:endCxn id="17" idx="3"/>
            </p:cNvCxnSpPr>
            <p:nvPr/>
          </p:nvCxnSpPr>
          <p:spPr>
            <a:xfrm flipH="1">
              <a:off x="5724127" y="3901762"/>
              <a:ext cx="1497689" cy="3463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82" name="Group 3081"/>
          <p:cNvGrpSpPr/>
          <p:nvPr/>
        </p:nvGrpSpPr>
        <p:grpSpPr>
          <a:xfrm>
            <a:off x="318089" y="4268701"/>
            <a:ext cx="8343887" cy="1248531"/>
            <a:chOff x="318089" y="4268701"/>
            <a:chExt cx="8343887" cy="1248531"/>
          </a:xfrm>
        </p:grpSpPr>
        <p:sp>
          <p:nvSpPr>
            <p:cNvPr id="13" name="TextBox 12"/>
            <p:cNvSpPr txBox="1"/>
            <p:nvPr/>
          </p:nvSpPr>
          <p:spPr>
            <a:xfrm>
              <a:off x="7215786" y="4268701"/>
              <a:ext cx="1446190" cy="553998"/>
            </a:xfrm>
            <a:prstGeom prst="rect">
              <a:avLst/>
            </a:prstGeom>
            <a:solidFill>
              <a:schemeClr val="tx2">
                <a:lumMod val="40000"/>
                <a:lumOff val="60000"/>
              </a:schemeClr>
            </a:solidFill>
            <a:ln>
              <a:solidFill>
                <a:srgbClr val="FF0000"/>
              </a:solidFill>
            </a:ln>
          </p:spPr>
          <p:txBody>
            <a:bodyPr wrap="square" lIns="0" tIns="0" rIns="0" bIns="0" rtlCol="0" anchor="ctr" anchorCtr="0">
              <a:spAutoFit/>
            </a:bodyPr>
            <a:lstStyle>
              <a:defPPr>
                <a:defRPr lang="en-US"/>
              </a:defPPr>
              <a:lvl1pPr algn="ctr"/>
            </a:lstStyle>
            <a:p>
              <a:r>
                <a:rPr lang="en-US" dirty="0"/>
                <a:t>Interactive Presentation</a:t>
              </a:r>
              <a:endParaRPr lang="en-GB" dirty="0"/>
            </a:p>
          </p:txBody>
        </p:sp>
        <p:sp>
          <p:nvSpPr>
            <p:cNvPr id="18" name="TextBox 17"/>
            <p:cNvSpPr txBox="1"/>
            <p:nvPr/>
          </p:nvSpPr>
          <p:spPr>
            <a:xfrm>
              <a:off x="318089" y="4778568"/>
              <a:ext cx="5406038" cy="738664"/>
            </a:xfrm>
            <a:prstGeom prst="rect">
              <a:avLst/>
            </a:prstGeom>
            <a:solidFill>
              <a:schemeClr val="tx2">
                <a:lumMod val="40000"/>
                <a:lumOff val="60000"/>
              </a:schemeClr>
            </a:solidFill>
            <a:ln>
              <a:solidFill>
                <a:srgbClr val="FF0000"/>
              </a:solidFill>
            </a:ln>
          </p:spPr>
          <p:txBody>
            <a:bodyPr wrap="square" rtlCol="0">
              <a:spAutoFit/>
            </a:bodyPr>
            <a:lstStyle/>
            <a:p>
              <a:pPr marL="171450" indent="-171450">
                <a:buFont typeface="Arial" panose="020B0604020202020204" pitchFamily="34" charset="0"/>
                <a:buChar char="•"/>
              </a:pPr>
              <a:r>
                <a:rPr lang="en-US" sz="1400" dirty="0" smtClean="0"/>
                <a:t>Asking questions or getting the audience to ‘try’ things is a good strategy.</a:t>
              </a:r>
            </a:p>
            <a:p>
              <a:pPr marL="171450" indent="-171450">
                <a:buFont typeface="Arial" panose="020B0604020202020204" pitchFamily="34" charset="0"/>
                <a:buChar char="•"/>
              </a:pPr>
              <a:r>
                <a:rPr lang="en-US" sz="1400" dirty="0" smtClean="0"/>
                <a:t>But always be aware that not everyone wants to take part.</a:t>
              </a:r>
              <a:endParaRPr lang="en-GB" sz="1400" dirty="0"/>
            </a:p>
          </p:txBody>
        </p:sp>
        <p:cxnSp>
          <p:nvCxnSpPr>
            <p:cNvPr id="22" name="Straight Arrow Connector 21"/>
            <p:cNvCxnSpPr>
              <a:stCxn id="13" idx="1"/>
              <a:endCxn id="18" idx="3"/>
            </p:cNvCxnSpPr>
            <p:nvPr/>
          </p:nvCxnSpPr>
          <p:spPr>
            <a:xfrm flipH="1">
              <a:off x="5724127" y="4545700"/>
              <a:ext cx="1491659" cy="602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83" name="Group 3082"/>
          <p:cNvGrpSpPr/>
          <p:nvPr/>
        </p:nvGrpSpPr>
        <p:grpSpPr>
          <a:xfrm>
            <a:off x="318089" y="4858309"/>
            <a:ext cx="8337171" cy="1685038"/>
            <a:chOff x="318089" y="4858309"/>
            <a:chExt cx="8337171" cy="1685038"/>
          </a:xfrm>
        </p:grpSpPr>
        <p:sp>
          <p:nvSpPr>
            <p:cNvPr id="14" name="TextBox 13"/>
            <p:cNvSpPr txBox="1"/>
            <p:nvPr/>
          </p:nvSpPr>
          <p:spPr>
            <a:xfrm>
              <a:off x="7215100" y="4858309"/>
              <a:ext cx="1440160" cy="646331"/>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US" dirty="0" smtClean="0"/>
                <a:t>Examples Used</a:t>
              </a:r>
              <a:endParaRPr lang="en-GB" dirty="0"/>
            </a:p>
          </p:txBody>
        </p:sp>
        <p:sp>
          <p:nvSpPr>
            <p:cNvPr id="19" name="TextBox 18"/>
            <p:cNvSpPr txBox="1"/>
            <p:nvPr/>
          </p:nvSpPr>
          <p:spPr>
            <a:xfrm>
              <a:off x="318089" y="5589240"/>
              <a:ext cx="5406038" cy="954107"/>
            </a:xfrm>
            <a:prstGeom prst="rect">
              <a:avLst/>
            </a:prstGeom>
            <a:solidFill>
              <a:schemeClr val="accent2">
                <a:lumMod val="40000"/>
                <a:lumOff val="60000"/>
              </a:schemeClr>
            </a:solidFill>
            <a:ln>
              <a:solidFill>
                <a:srgbClr val="FF0000"/>
              </a:solidFill>
            </a:ln>
          </p:spPr>
          <p:txBody>
            <a:bodyPr wrap="square" rtlCol="0">
              <a:spAutoFit/>
            </a:bodyPr>
            <a:lstStyle/>
            <a:p>
              <a:pPr marL="171450" indent="-171450">
                <a:buFont typeface="Arial" panose="020B0604020202020204" pitchFamily="34" charset="0"/>
                <a:buChar char="•"/>
              </a:pPr>
              <a:r>
                <a:rPr lang="en-US" sz="1400" dirty="0" smtClean="0"/>
                <a:t>When using examples to illustrate ideas, remember to be understanding (e.g. don’t refer to meat products if the audience is vegetarian, or to alcohol if the audience includes groups who might be offended by the references)</a:t>
              </a:r>
              <a:endParaRPr lang="en-GB" sz="1400" dirty="0"/>
            </a:p>
          </p:txBody>
        </p:sp>
        <p:cxnSp>
          <p:nvCxnSpPr>
            <p:cNvPr id="23" name="Straight Arrow Connector 22"/>
            <p:cNvCxnSpPr>
              <a:stCxn id="14" idx="1"/>
              <a:endCxn id="19" idx="3"/>
            </p:cNvCxnSpPr>
            <p:nvPr/>
          </p:nvCxnSpPr>
          <p:spPr>
            <a:xfrm flipH="1">
              <a:off x="5724127" y="5181475"/>
              <a:ext cx="1490973" cy="8848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77" name="TextBox 3076"/>
          <p:cNvSpPr txBox="1"/>
          <p:nvPr/>
        </p:nvSpPr>
        <p:spPr>
          <a:xfrm>
            <a:off x="6228184" y="6012577"/>
            <a:ext cx="2592288" cy="584775"/>
          </a:xfrm>
          <a:prstGeom prst="rect">
            <a:avLst/>
          </a:prstGeom>
          <a:noFill/>
        </p:spPr>
        <p:txBody>
          <a:bodyPr wrap="square" rtlCol="0">
            <a:spAutoFit/>
          </a:bodyPr>
          <a:lstStyle/>
          <a:p>
            <a:pPr algn="ctr"/>
            <a:r>
              <a:rPr lang="en-US" sz="1600" dirty="0" smtClean="0"/>
              <a:t>Now let us consider our mobile phone presentation</a:t>
            </a:r>
            <a:endParaRPr lang="en-GB" sz="1600" dirty="0"/>
          </a:p>
        </p:txBody>
      </p:sp>
      <p:sp>
        <p:nvSpPr>
          <p:cNvPr id="71" name="Title 1"/>
          <p:cNvSpPr>
            <a:spLocks noGrp="1"/>
          </p:cNvSpPr>
          <p:nvPr>
            <p:ph type="title"/>
          </p:nvPr>
        </p:nvSpPr>
        <p:spPr>
          <a:xfrm>
            <a:off x="107504" y="44624"/>
            <a:ext cx="7704856" cy="576064"/>
          </a:xfrm>
        </p:spPr>
        <p:txBody>
          <a:bodyPr>
            <a:normAutofit/>
          </a:bodyPr>
          <a:lstStyle/>
          <a:p>
            <a:r>
              <a:rPr lang="en-GB" sz="3100" dirty="0"/>
              <a:t>9.1.1 – Audience Appreciation - Presentations</a:t>
            </a:r>
            <a:endParaRPr lang="en-GB" sz="3100" b="1" dirty="0" smtClean="0"/>
          </a:p>
        </p:txBody>
      </p:sp>
    </p:spTree>
    <p:extLst>
      <p:ext uri="{BB962C8B-B14F-4D97-AF65-F5344CB8AC3E}">
        <p14:creationId xmlns:p14="http://schemas.microsoft.com/office/powerpoint/2010/main" val="150620496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600239854"/>
              </p:ext>
            </p:extLst>
          </p:nvPr>
        </p:nvGraphicFramePr>
        <p:xfrm>
          <a:off x="323528" y="1196752"/>
          <a:ext cx="8496944" cy="5486400"/>
        </p:xfrm>
        <a:graphic>
          <a:graphicData uri="http://schemas.openxmlformats.org/drawingml/2006/table">
            <a:tbl>
              <a:tblPr firstRow="1" bandRow="1">
                <a:tableStyleId>{2D5ABB26-0587-4C30-8999-92F81FD0307C}</a:tableStyleId>
              </a:tblPr>
              <a:tblGrid>
                <a:gridCol w="8496944"/>
              </a:tblGrid>
              <a:tr h="5184576">
                <a:tc>
                  <a:txBody>
                    <a:bodyPr/>
                    <a:lstStyle/>
                    <a:p>
                      <a:pPr marL="346075" lvl="0" indent="-346075">
                        <a:buClr>
                          <a:srgbClr val="00B050"/>
                        </a:buClr>
                        <a:buFont typeface="Wingdings 3" panose="05040102010807070707" pitchFamily="18" charset="2"/>
                        <a:buChar char=""/>
                      </a:pPr>
                      <a:r>
                        <a:rPr kumimoji="0" lang="en-US" sz="1770" kern="1200" baseline="0" dirty="0" smtClean="0">
                          <a:solidFill>
                            <a:schemeClr val="tx1"/>
                          </a:solidFill>
                          <a:effectLst/>
                          <a:latin typeface="Calibri" panose="020F0502020204030204" pitchFamily="34" charset="0"/>
                          <a:ea typeface="+mn-ea"/>
                          <a:cs typeface="+mn-cs"/>
                        </a:rPr>
                        <a:t>The Data to be used on the two presentations is based on the following</a:t>
                      </a:r>
                    </a:p>
                    <a:p>
                      <a:pPr marL="630238" lvl="0" indent="-284163">
                        <a:buClr>
                          <a:srgbClr val="00B050"/>
                        </a:buClr>
                        <a:buSzPct val="110000"/>
                        <a:buFont typeface="Arial" panose="020B0604020202020204" pitchFamily="34" charset="0"/>
                        <a:buChar char="•"/>
                      </a:pPr>
                      <a:r>
                        <a:rPr kumimoji="0" lang="en-US" sz="1770" kern="1200" baseline="0" dirty="0" smtClean="0">
                          <a:solidFill>
                            <a:schemeClr val="tx1"/>
                          </a:solidFill>
                          <a:effectLst/>
                          <a:latin typeface="Calibri" panose="020F0502020204030204" pitchFamily="34" charset="0"/>
                          <a:ea typeface="+mn-ea"/>
                          <a:cs typeface="+mn-cs"/>
                        </a:rPr>
                        <a:t>Sales of each phone over three years</a:t>
                      </a:r>
                    </a:p>
                    <a:p>
                      <a:pPr marL="630238" lvl="0" indent="-284163">
                        <a:buClr>
                          <a:srgbClr val="00B050"/>
                        </a:buClr>
                        <a:buSzPct val="110000"/>
                        <a:buFont typeface="Arial" panose="020B0604020202020204" pitchFamily="34" charset="0"/>
                        <a:buChar char="•"/>
                      </a:pPr>
                      <a:r>
                        <a:rPr kumimoji="0" lang="en-US" sz="1770" kern="1200" baseline="0" dirty="0" smtClean="0">
                          <a:solidFill>
                            <a:schemeClr val="tx1"/>
                          </a:solidFill>
                          <a:effectLst/>
                          <a:latin typeface="Calibri" panose="020F0502020204030204" pitchFamily="34" charset="0"/>
                          <a:ea typeface="+mn-ea"/>
                          <a:cs typeface="+mn-cs"/>
                        </a:rPr>
                        <a:t>Selling (retail) price of each phone</a:t>
                      </a:r>
                    </a:p>
                    <a:p>
                      <a:pPr marL="630238" lvl="0" indent="-284163">
                        <a:buClr>
                          <a:srgbClr val="00B050"/>
                        </a:buClr>
                        <a:buSzPct val="110000"/>
                        <a:buFont typeface="Arial" panose="020B0604020202020204" pitchFamily="34" charset="0"/>
                        <a:buChar char="•"/>
                      </a:pPr>
                      <a:r>
                        <a:rPr kumimoji="0" lang="en-US" sz="1770" kern="1200" baseline="0" dirty="0" smtClean="0">
                          <a:solidFill>
                            <a:schemeClr val="tx1"/>
                          </a:solidFill>
                          <a:effectLst/>
                          <a:latin typeface="Calibri" panose="020F0502020204030204" pitchFamily="34" charset="0"/>
                          <a:ea typeface="+mn-ea"/>
                          <a:cs typeface="+mn-cs"/>
                        </a:rPr>
                        <a:t>Percentage of profit made on each phone</a:t>
                      </a:r>
                    </a:p>
                    <a:p>
                      <a:pPr marL="630238" lvl="0" indent="-284163">
                        <a:buClr>
                          <a:srgbClr val="00B050"/>
                        </a:buClr>
                        <a:buSzPct val="110000"/>
                        <a:buFont typeface="Arial" panose="020B0604020202020204" pitchFamily="34" charset="0"/>
                        <a:buChar char="•"/>
                      </a:pPr>
                      <a:r>
                        <a:rPr kumimoji="0" lang="en-US" sz="1770" kern="1200" baseline="0" dirty="0" smtClean="0">
                          <a:solidFill>
                            <a:schemeClr val="tx1"/>
                          </a:solidFill>
                          <a:effectLst/>
                          <a:latin typeface="Calibri" panose="020F0502020204030204" pitchFamily="34" charset="0"/>
                          <a:ea typeface="+mn-ea"/>
                          <a:cs typeface="+mn-cs"/>
                        </a:rPr>
                        <a:t>How the prices od profit margin changed over the three-year period.</a:t>
                      </a:r>
                    </a:p>
                    <a:p>
                      <a:pPr marL="346075" lvl="0" indent="-346075">
                        <a:buClr>
                          <a:srgbClr val="00B050"/>
                        </a:buClr>
                        <a:buFont typeface="Wingdings 3" panose="05040102010807070707" pitchFamily="18" charset="2"/>
                        <a:buChar char=""/>
                      </a:pPr>
                      <a:r>
                        <a:rPr kumimoji="0" lang="en-US" sz="1770" b="1" kern="1200" baseline="0" dirty="0" smtClean="0">
                          <a:solidFill>
                            <a:schemeClr val="tx1"/>
                          </a:solidFill>
                          <a:effectLst/>
                          <a:latin typeface="Calibri" panose="020F0502020204030204" pitchFamily="34" charset="0"/>
                          <a:ea typeface="+mn-ea"/>
                          <a:cs typeface="+mn-cs"/>
                        </a:rPr>
                        <a:t>Table 9.1</a:t>
                      </a: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Features of each phone (do they have a camera, memory size, do they have a touch screen and do they have an MP3 player</a:t>
                      </a: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It is worth remembering here that customers would be more receptive to </a:t>
                      </a:r>
                      <a:r>
                        <a:rPr kumimoji="0" lang="en-US" sz="1770" b="0" kern="1200" baseline="0" dirty="0" err="1" smtClean="0">
                          <a:solidFill>
                            <a:schemeClr val="tx1"/>
                          </a:solidFill>
                          <a:effectLst/>
                          <a:latin typeface="Calibri" panose="020F0502020204030204" pitchFamily="34" charset="0"/>
                          <a:ea typeface="+mn-ea"/>
                          <a:cs typeface="+mn-cs"/>
                        </a:rPr>
                        <a:t>colours</a:t>
                      </a:r>
                      <a:r>
                        <a:rPr kumimoji="0" lang="en-US" sz="1770" b="0" kern="1200" baseline="0" dirty="0" smtClean="0">
                          <a:solidFill>
                            <a:schemeClr val="tx1"/>
                          </a:solidFill>
                          <a:effectLst/>
                          <a:latin typeface="Calibri" panose="020F0502020204030204" pitchFamily="34" charset="0"/>
                          <a:ea typeface="+mn-ea"/>
                          <a:cs typeface="+mn-cs"/>
                        </a:rPr>
                        <a:t>, supporting images and special effects (e.g. Slide transitions). Whereas the sales team (who already know about selling the phones) simply want to know the facts. Customers, in the other hand, really want to be ‘entertained’ by the phone presentation.</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164</a:t>
            </a:r>
            <a:endParaRPr lang="en-GB" sz="20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876698"/>
              </p:ext>
            </p:extLst>
          </p:nvPr>
        </p:nvGraphicFramePr>
        <p:xfrm>
          <a:off x="323528" y="2924944"/>
          <a:ext cx="8496943" cy="1828800"/>
        </p:xfrm>
        <a:graphic>
          <a:graphicData uri="http://schemas.openxmlformats.org/drawingml/2006/table">
            <a:tbl>
              <a:tblPr firstRow="1" bandRow="1">
                <a:tableStyleId>{5C22544A-7EE6-4342-B048-85BDC9FD1C3A}</a:tableStyleId>
              </a:tblPr>
              <a:tblGrid>
                <a:gridCol w="1213849"/>
                <a:gridCol w="1213849"/>
                <a:gridCol w="1213849"/>
                <a:gridCol w="1213849"/>
                <a:gridCol w="1213849"/>
                <a:gridCol w="1213849"/>
                <a:gridCol w="1213849"/>
              </a:tblGrid>
              <a:tr h="264029">
                <a:tc>
                  <a:txBody>
                    <a:bodyPr/>
                    <a:lstStyle/>
                    <a:p>
                      <a:endParaRPr lang="en-GB" sz="1400" dirty="0">
                        <a:latin typeface="Calibri" panose="020F0502020204030204" pitchFamily="34" charset="0"/>
                      </a:endParaRPr>
                    </a:p>
                  </a:txBody>
                  <a:tcPr/>
                </a:tc>
                <a:tc gridSpan="2">
                  <a:txBody>
                    <a:bodyPr/>
                    <a:lstStyle/>
                    <a:p>
                      <a:pPr algn="ctr"/>
                      <a:r>
                        <a:rPr lang="en-US" sz="1400" dirty="0" smtClean="0">
                          <a:latin typeface="Calibri" panose="020F0502020204030204" pitchFamily="34" charset="0"/>
                        </a:rPr>
                        <a:t>2014</a:t>
                      </a:r>
                      <a:endParaRPr lang="en-GB" sz="1400" dirty="0">
                        <a:latin typeface="Calibri" panose="020F0502020204030204" pitchFamily="34" charset="0"/>
                      </a:endParaRPr>
                    </a:p>
                  </a:txBody>
                  <a:tcPr/>
                </a:tc>
                <a:tc hMerge="1">
                  <a:txBody>
                    <a:bodyPr/>
                    <a:lstStyle/>
                    <a:p>
                      <a:endParaRPr lang="en-GB" sz="1400" dirty="0">
                        <a:latin typeface="Calibri" panose="020F0502020204030204" pitchFamily="34" charset="0"/>
                      </a:endParaRPr>
                    </a:p>
                  </a:txBody>
                  <a:tcPr/>
                </a:tc>
                <a:tc gridSpan="2">
                  <a:txBody>
                    <a:bodyPr/>
                    <a:lstStyle/>
                    <a:p>
                      <a:pPr algn="ctr"/>
                      <a:r>
                        <a:rPr lang="en-US" sz="1400" dirty="0" smtClean="0">
                          <a:latin typeface="Calibri" panose="020F0502020204030204" pitchFamily="34" charset="0"/>
                        </a:rPr>
                        <a:t>2015</a:t>
                      </a:r>
                      <a:endParaRPr lang="en-GB" sz="1400" dirty="0">
                        <a:latin typeface="Calibri" panose="020F0502020204030204" pitchFamily="34" charset="0"/>
                      </a:endParaRPr>
                    </a:p>
                  </a:txBody>
                  <a:tcPr/>
                </a:tc>
                <a:tc hMerge="1">
                  <a:txBody>
                    <a:bodyPr/>
                    <a:lstStyle/>
                    <a:p>
                      <a:endParaRPr lang="en-GB" sz="1400" dirty="0">
                        <a:latin typeface="Calibri" panose="020F0502020204030204" pitchFamily="34" charset="0"/>
                      </a:endParaRPr>
                    </a:p>
                  </a:txBody>
                  <a:tcPr/>
                </a:tc>
                <a:tc gridSpan="2">
                  <a:txBody>
                    <a:bodyPr/>
                    <a:lstStyle/>
                    <a:p>
                      <a:pPr algn="ctr"/>
                      <a:r>
                        <a:rPr lang="en-US" sz="1400" dirty="0" smtClean="0">
                          <a:latin typeface="Calibri" panose="020F0502020204030204" pitchFamily="34" charset="0"/>
                        </a:rPr>
                        <a:t>2016</a:t>
                      </a:r>
                      <a:endParaRPr lang="en-GB" sz="1400" dirty="0">
                        <a:latin typeface="Calibri" panose="020F0502020204030204" pitchFamily="34" charset="0"/>
                      </a:endParaRPr>
                    </a:p>
                  </a:txBody>
                  <a:tcPr/>
                </a:tc>
                <a:tc hMerge="1">
                  <a:txBody>
                    <a:bodyPr/>
                    <a:lstStyle/>
                    <a:p>
                      <a:endParaRPr lang="en-GB" sz="1400" dirty="0">
                        <a:latin typeface="Calibri" panose="020F0502020204030204" pitchFamily="34" charset="0"/>
                      </a:endParaRPr>
                    </a:p>
                  </a:txBody>
                  <a:tcPr/>
                </a:tc>
              </a:tr>
              <a:tr h="264029">
                <a:tc>
                  <a:txBody>
                    <a:bodyPr/>
                    <a:lstStyle/>
                    <a:p>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Retail price</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 Profit</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Retail price</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 Profit</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Retail price</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 Profit</a:t>
                      </a:r>
                      <a:endParaRPr lang="en-GB" sz="1400" dirty="0">
                        <a:latin typeface="Calibri" panose="020F0502020204030204" pitchFamily="34" charset="0"/>
                      </a:endParaRPr>
                    </a:p>
                  </a:txBody>
                  <a:tcPr/>
                </a:tc>
              </a:tr>
              <a:tr h="264029">
                <a:tc>
                  <a:txBody>
                    <a:bodyPr/>
                    <a:lstStyle/>
                    <a:p>
                      <a:r>
                        <a:rPr lang="en-US" sz="1400" b="1" dirty="0" err="1" smtClean="0">
                          <a:latin typeface="Calibri" panose="020F0502020204030204" pitchFamily="34" charset="0"/>
                        </a:rPr>
                        <a:t>Neophone</a:t>
                      </a:r>
                      <a:endParaRPr lang="en-GB"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$400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35%</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$440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37%</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$450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40%</a:t>
                      </a:r>
                      <a:endParaRPr lang="en-GB" sz="1400" dirty="0">
                        <a:latin typeface="Calibri" panose="020F0502020204030204" pitchFamily="34" charset="0"/>
                      </a:endParaRPr>
                    </a:p>
                  </a:txBody>
                  <a:tcPr/>
                </a:tc>
              </a:tr>
              <a:tr h="264029">
                <a:tc>
                  <a:txBody>
                    <a:bodyPr/>
                    <a:lstStyle/>
                    <a:p>
                      <a:r>
                        <a:rPr lang="en-US" sz="1400" b="1" dirty="0" err="1" smtClean="0">
                          <a:latin typeface="Calibri" panose="020F0502020204030204" pitchFamily="34" charset="0"/>
                        </a:rPr>
                        <a:t>Rappia</a:t>
                      </a:r>
                      <a:endParaRPr lang="en-GB"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$525</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39%</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$560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31%</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$590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30%</a:t>
                      </a:r>
                      <a:endParaRPr lang="en-GB" sz="1400" dirty="0">
                        <a:latin typeface="Calibri" panose="020F0502020204030204" pitchFamily="34" charset="0"/>
                      </a:endParaRPr>
                    </a:p>
                  </a:txBody>
                  <a:tcPr/>
                </a:tc>
              </a:tr>
              <a:tr h="264029">
                <a:tc>
                  <a:txBody>
                    <a:bodyPr/>
                    <a:lstStyle/>
                    <a:p>
                      <a:r>
                        <a:rPr lang="en-US" sz="1400" b="1" dirty="0" smtClean="0">
                          <a:latin typeface="Calibri" panose="020F0502020204030204" pitchFamily="34" charset="0"/>
                        </a:rPr>
                        <a:t>Wintry</a:t>
                      </a:r>
                      <a:endParaRPr lang="en-GB"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$350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$380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$400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41%</a:t>
                      </a:r>
                      <a:endParaRPr lang="en-GB" sz="1400" dirty="0">
                        <a:latin typeface="Calibri" panose="020F0502020204030204" pitchFamily="34" charset="0"/>
                      </a:endParaRPr>
                    </a:p>
                  </a:txBody>
                  <a:tcPr/>
                </a:tc>
              </a:tr>
              <a:tr h="264029">
                <a:tc>
                  <a:txBody>
                    <a:bodyPr/>
                    <a:lstStyle/>
                    <a:p>
                      <a:r>
                        <a:rPr lang="en-US" sz="1400" b="1" dirty="0" err="1" smtClean="0">
                          <a:latin typeface="Calibri" panose="020F0502020204030204" pitchFamily="34" charset="0"/>
                        </a:rPr>
                        <a:t>Samstalk</a:t>
                      </a:r>
                      <a:endParaRPr lang="en-GB"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$650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25%</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$700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27%</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$750</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30%</a:t>
                      </a:r>
                      <a:endParaRPr lang="en-GB" sz="1400" dirty="0">
                        <a:latin typeface="Calibri" panose="020F0502020204030204" pitchFamily="34" charset="0"/>
                      </a:endParaRPr>
                    </a:p>
                  </a:txBody>
                  <a:tcPr/>
                </a:tc>
              </a:tr>
            </a:tbl>
          </a:graphicData>
        </a:graphic>
      </p:graphicFrame>
      <p:sp>
        <p:nvSpPr>
          <p:cNvPr id="21" name="Title 1"/>
          <p:cNvSpPr txBox="1">
            <a:spLocks/>
          </p:cNvSpPr>
          <p:nvPr/>
        </p:nvSpPr>
        <p:spPr>
          <a:xfrm>
            <a:off x="107504" y="44624"/>
            <a:ext cx="7704856" cy="57606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100" smtClean="0"/>
              <a:t>9.1.1 – Audience Appreciation - Presentations</a:t>
            </a:r>
            <a:endParaRPr lang="en-GB" sz="3100" dirty="0" smtClean="0"/>
          </a:p>
        </p:txBody>
      </p:sp>
    </p:spTree>
    <p:extLst>
      <p:ext uri="{BB962C8B-B14F-4D97-AF65-F5344CB8AC3E}">
        <p14:creationId xmlns:p14="http://schemas.microsoft.com/office/powerpoint/2010/main" val="291615102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704856" cy="576064"/>
          </a:xfrm>
        </p:spPr>
        <p:txBody>
          <a:bodyPr>
            <a:normAutofit/>
          </a:bodyPr>
          <a:lstStyle/>
          <a:p>
            <a:r>
              <a:rPr lang="en-GB" sz="3100" dirty="0"/>
              <a:t>9.1.1 – Audience Appreciation - Presentations</a:t>
            </a:r>
            <a:endParaRPr lang="en-GB" sz="31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574819281"/>
              </p:ext>
            </p:extLst>
          </p:nvPr>
        </p:nvGraphicFramePr>
        <p:xfrm>
          <a:off x="323527" y="1196752"/>
          <a:ext cx="6833993" cy="5216652"/>
        </p:xfrm>
        <a:graphic>
          <a:graphicData uri="http://schemas.openxmlformats.org/drawingml/2006/table">
            <a:tbl>
              <a:tblPr firstRow="1" bandRow="1">
                <a:tableStyleId>{2D5ABB26-0587-4C30-8999-92F81FD0307C}</a:tableStyleId>
              </a:tblPr>
              <a:tblGrid>
                <a:gridCol w="6833993"/>
              </a:tblGrid>
              <a:tr h="4680520">
                <a:tc>
                  <a:txBody>
                    <a:bodyPr/>
                    <a:lstStyle/>
                    <a:p>
                      <a:pPr marL="346075" lvl="0" indent="-346075">
                        <a:buClr>
                          <a:srgbClr val="00B050"/>
                        </a:buClr>
                        <a:buFont typeface="Wingdings 3" panose="05040102010807070707" pitchFamily="18" charset="2"/>
                        <a:buChar char=""/>
                      </a:pPr>
                      <a:r>
                        <a:rPr kumimoji="0" lang="en-US" sz="1770" b="1" kern="1200" baseline="0" dirty="0" smtClean="0">
                          <a:solidFill>
                            <a:schemeClr val="tx1"/>
                          </a:solidFill>
                          <a:effectLst/>
                          <a:latin typeface="Calibri" panose="020F0502020204030204" pitchFamily="34" charset="0"/>
                          <a:ea typeface="+mn-ea"/>
                          <a:cs typeface="+mn-cs"/>
                        </a:rPr>
                        <a:t>Table 9.2</a:t>
                      </a:r>
                    </a:p>
                    <a:p>
                      <a:pPr marL="0" lvl="0" indent="0">
                        <a:buClr>
                          <a:srgbClr val="00B050"/>
                        </a:buClr>
                        <a:buFont typeface="Wingdings 3" panose="05040102010807070707" pitchFamily="18" charset="2"/>
                        <a:buNone/>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endParaRPr kumimoji="0" lang="en-US" sz="1770" b="1" kern="1200" baseline="0" dirty="0" smtClean="0">
                        <a:solidFill>
                          <a:schemeClr val="tx1"/>
                        </a:solidFill>
                        <a:effectLst/>
                        <a:latin typeface="Calibri" panose="020F0502020204030204" pitchFamily="34" charset="0"/>
                        <a:ea typeface="+mn-ea"/>
                        <a:cs typeface="+mn-cs"/>
                      </a:endParaRPr>
                    </a:p>
                    <a:p>
                      <a:pPr marL="0" lvl="0" indent="0">
                        <a:buClr>
                          <a:srgbClr val="00B050"/>
                        </a:buClr>
                        <a:buFont typeface="Wingdings 3" panose="05040102010807070707" pitchFamily="18" charset="2"/>
                        <a:buNone/>
                      </a:pPr>
                      <a:endParaRPr kumimoji="0" lang="en-US" sz="1770" b="1" kern="1200" baseline="0" dirty="0" smtClean="0">
                        <a:solidFill>
                          <a:schemeClr val="tx1"/>
                        </a:solidFill>
                        <a:effectLst/>
                        <a:latin typeface="Calibri" panose="020F0502020204030204" pitchFamily="34" charset="0"/>
                        <a:ea typeface="+mn-ea"/>
                        <a:cs typeface="+mn-cs"/>
                      </a:endParaRPr>
                    </a:p>
                    <a:p>
                      <a:pPr marL="346075" lvl="0" indent="-346075">
                        <a:buClr>
                          <a:srgbClr val="00B050"/>
                        </a:buClr>
                        <a:buFont typeface="Wingdings 3" panose="05040102010807070707" pitchFamily="18" charset="2"/>
                        <a:buChar char=""/>
                      </a:pPr>
                      <a:r>
                        <a:rPr kumimoji="0" lang="en-US" sz="1770" b="1" kern="1200" baseline="0" dirty="0" smtClean="0">
                          <a:solidFill>
                            <a:schemeClr val="tx1"/>
                          </a:solidFill>
                          <a:effectLst/>
                          <a:latin typeface="Calibri" panose="020F0502020204030204" pitchFamily="34" charset="0"/>
                          <a:ea typeface="+mn-ea"/>
                          <a:cs typeface="+mn-cs"/>
                        </a:rPr>
                        <a:t>Exercise 9a</a:t>
                      </a: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Produce the two presentations for the scenario given in this and the previous slide.</a:t>
                      </a: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For the marketing and sales team</a:t>
                      </a: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For a group of customers</a:t>
                      </a: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Using your knowledge from Chapter 9 and from Chapter 19 (presentations), consider how to present the information in Table 9.1 and Table 9.2 to the two groups. Also consider what information you might want to have in each presentation and any additional information you might need.</a:t>
                      </a:r>
                    </a:p>
                    <a:p>
                      <a:pPr marL="346075" lvl="0" indent="-346075">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For the mobile features you may like to use icons such as:</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164</a:t>
            </a:r>
            <a:endParaRPr lang="en-GB"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8294115"/>
              </p:ext>
            </p:extLst>
          </p:nvPr>
        </p:nvGraphicFramePr>
        <p:xfrm>
          <a:off x="323527" y="1556792"/>
          <a:ext cx="6833993" cy="1828800"/>
        </p:xfrm>
        <a:graphic>
          <a:graphicData uri="http://schemas.openxmlformats.org/drawingml/2006/table">
            <a:tbl>
              <a:tblPr firstRow="1" bandRow="1">
                <a:tableStyleId>{5C22544A-7EE6-4342-B048-85BDC9FD1C3A}</a:tableStyleId>
              </a:tblPr>
              <a:tblGrid>
                <a:gridCol w="1366799"/>
                <a:gridCol w="1125598"/>
                <a:gridCol w="1447199"/>
                <a:gridCol w="1607998"/>
                <a:gridCol w="1286399"/>
              </a:tblGrid>
              <a:tr h="264029">
                <a:tc>
                  <a:txBody>
                    <a:bodyPr/>
                    <a:lstStyle/>
                    <a:p>
                      <a:endParaRPr lang="en-GB" sz="1400" dirty="0">
                        <a:latin typeface="Calibri" panose="020F0502020204030204" pitchFamily="34" charset="0"/>
                      </a:endParaRPr>
                    </a:p>
                  </a:txBody>
                  <a:tcPr/>
                </a:tc>
                <a:tc gridSpan="4">
                  <a:txBody>
                    <a:bodyPr/>
                    <a:lstStyle/>
                    <a:p>
                      <a:pPr algn="ctr"/>
                      <a:r>
                        <a:rPr lang="en-US" sz="1400" dirty="0" smtClean="0">
                          <a:latin typeface="Calibri" panose="020F0502020204030204" pitchFamily="34" charset="0"/>
                        </a:rPr>
                        <a:t>Mobile</a:t>
                      </a:r>
                      <a:r>
                        <a:rPr lang="en-US" sz="1400" baseline="0" dirty="0" smtClean="0">
                          <a:latin typeface="Calibri" panose="020F0502020204030204" pitchFamily="34" charset="0"/>
                        </a:rPr>
                        <a:t> Phone Features</a:t>
                      </a:r>
                      <a:endParaRPr lang="en-GB" sz="1400" dirty="0">
                        <a:latin typeface="Calibri" panose="020F0502020204030204" pitchFamily="34" charset="0"/>
                      </a:endParaRPr>
                    </a:p>
                  </a:txBody>
                  <a:tcPr/>
                </a:tc>
                <a:tc hMerge="1">
                  <a:txBody>
                    <a:bodyPr/>
                    <a:lstStyle/>
                    <a:p>
                      <a:endParaRPr lang="en-GB" sz="1400" dirty="0">
                        <a:latin typeface="Calibri" panose="020F0502020204030204" pitchFamily="34" charset="0"/>
                      </a:endParaRPr>
                    </a:p>
                  </a:txBody>
                  <a:tcPr/>
                </a:tc>
                <a:tc hMerge="1">
                  <a:txBody>
                    <a:bodyPr/>
                    <a:lstStyle/>
                    <a:p>
                      <a:pPr algn="ctr"/>
                      <a:endParaRPr lang="en-GB" sz="1400" dirty="0">
                        <a:latin typeface="Calibri" panose="020F0502020204030204" pitchFamily="34" charset="0"/>
                      </a:endParaRPr>
                    </a:p>
                  </a:txBody>
                  <a:tcPr/>
                </a:tc>
                <a:tc hMerge="1">
                  <a:txBody>
                    <a:bodyPr/>
                    <a:lstStyle/>
                    <a:p>
                      <a:endParaRPr lang="en-GB" sz="1400" dirty="0">
                        <a:latin typeface="Calibri" panose="020F0502020204030204" pitchFamily="34" charset="0"/>
                      </a:endParaRPr>
                    </a:p>
                  </a:txBody>
                  <a:tcPr/>
                </a:tc>
              </a:tr>
              <a:tr h="264029">
                <a:tc>
                  <a:txBody>
                    <a:bodyPr/>
                    <a:lstStyle/>
                    <a:p>
                      <a:endParaRPr lang="en-GB" sz="1400" dirty="0">
                        <a:latin typeface="Calibri" panose="020F0502020204030204" pitchFamily="34" charset="0"/>
                      </a:endParaRPr>
                    </a:p>
                  </a:txBody>
                  <a:tcPr/>
                </a:tc>
                <a:tc>
                  <a:txBody>
                    <a:bodyPr/>
                    <a:lstStyle/>
                    <a:p>
                      <a:pPr algn="ctr"/>
                      <a:r>
                        <a:rPr lang="en-US" sz="1400" b="1" dirty="0" smtClean="0">
                          <a:latin typeface="Calibri" panose="020F0502020204030204" pitchFamily="34" charset="0"/>
                        </a:rPr>
                        <a:t>Camera</a:t>
                      </a:r>
                      <a:endParaRPr lang="en-GB" sz="1400" b="1" dirty="0">
                        <a:latin typeface="Calibri" panose="020F0502020204030204" pitchFamily="34" charset="0"/>
                      </a:endParaRPr>
                    </a:p>
                  </a:txBody>
                  <a:tcPr/>
                </a:tc>
                <a:tc>
                  <a:txBody>
                    <a:bodyPr/>
                    <a:lstStyle/>
                    <a:p>
                      <a:pPr algn="ctr"/>
                      <a:r>
                        <a:rPr lang="en-US" sz="1400" b="1" dirty="0" smtClean="0">
                          <a:latin typeface="Calibri" panose="020F0502020204030204" pitchFamily="34" charset="0"/>
                        </a:rPr>
                        <a:t>Memory</a:t>
                      </a:r>
                      <a:endParaRPr lang="en-GB" sz="1400" b="1" dirty="0">
                        <a:latin typeface="Calibri" panose="020F0502020204030204" pitchFamily="34" charset="0"/>
                      </a:endParaRPr>
                    </a:p>
                  </a:txBody>
                  <a:tcPr/>
                </a:tc>
                <a:tc>
                  <a:txBody>
                    <a:bodyPr/>
                    <a:lstStyle/>
                    <a:p>
                      <a:pPr algn="ctr"/>
                      <a:r>
                        <a:rPr lang="en-US" sz="1400" b="1" dirty="0" smtClean="0">
                          <a:latin typeface="Calibri" panose="020F0502020204030204" pitchFamily="34" charset="0"/>
                        </a:rPr>
                        <a:t>Touchscreen</a:t>
                      </a:r>
                      <a:endParaRPr lang="en-GB" sz="1400" b="1" dirty="0">
                        <a:latin typeface="Calibri" panose="020F0502020204030204" pitchFamily="34" charset="0"/>
                      </a:endParaRPr>
                    </a:p>
                  </a:txBody>
                  <a:tcPr/>
                </a:tc>
                <a:tc>
                  <a:txBody>
                    <a:bodyPr/>
                    <a:lstStyle/>
                    <a:p>
                      <a:pPr algn="ctr"/>
                      <a:r>
                        <a:rPr lang="en-US" sz="1400" b="1" dirty="0" smtClean="0">
                          <a:latin typeface="Calibri" panose="020F0502020204030204" pitchFamily="34" charset="0"/>
                        </a:rPr>
                        <a:t>MP3 Player</a:t>
                      </a:r>
                      <a:endParaRPr lang="en-GB" sz="1400" b="1" dirty="0">
                        <a:latin typeface="Calibri" panose="020F0502020204030204" pitchFamily="34" charset="0"/>
                      </a:endParaRPr>
                    </a:p>
                  </a:txBody>
                  <a:tcPr/>
                </a:tc>
              </a:tr>
              <a:tr h="264029">
                <a:tc>
                  <a:txBody>
                    <a:bodyPr/>
                    <a:lstStyle/>
                    <a:p>
                      <a:r>
                        <a:rPr lang="en-US" sz="1400" b="1" dirty="0" err="1" smtClean="0">
                          <a:latin typeface="Calibri" panose="020F0502020204030204" pitchFamily="34" charset="0"/>
                        </a:rPr>
                        <a:t>Neophone</a:t>
                      </a:r>
                      <a:endParaRPr lang="en-GB" sz="1400" b="1"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16 GB</a:t>
                      </a:r>
                      <a:endParaRPr lang="en-GB" sz="1400"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r>
              <a:tr h="264029">
                <a:tc>
                  <a:txBody>
                    <a:bodyPr/>
                    <a:lstStyle/>
                    <a:p>
                      <a:r>
                        <a:rPr lang="en-US" sz="1400" b="1" dirty="0" err="1" smtClean="0">
                          <a:latin typeface="Calibri" panose="020F0502020204030204" pitchFamily="34" charset="0"/>
                        </a:rPr>
                        <a:t>Rappia</a:t>
                      </a:r>
                      <a:endParaRPr lang="en-GB" sz="1400" b="1"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32 GB</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X</a:t>
                      </a:r>
                      <a:endParaRPr lang="en-GB" sz="1400"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r>
              <a:tr h="264029">
                <a:tc>
                  <a:txBody>
                    <a:bodyPr/>
                    <a:lstStyle/>
                    <a:p>
                      <a:r>
                        <a:rPr lang="en-US" sz="1400" b="1" dirty="0" smtClean="0">
                          <a:latin typeface="Calibri" panose="020F0502020204030204" pitchFamily="34" charset="0"/>
                        </a:rPr>
                        <a:t>Wintry</a:t>
                      </a:r>
                      <a:endParaRPr lang="en-GB" sz="1400" b="1"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16 GB</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X</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X</a:t>
                      </a:r>
                      <a:endParaRPr lang="en-GB" sz="1400" dirty="0">
                        <a:latin typeface="Calibri" panose="020F0502020204030204" pitchFamily="34" charset="0"/>
                      </a:endParaRPr>
                    </a:p>
                  </a:txBody>
                  <a:tcPr/>
                </a:tc>
              </a:tr>
              <a:tr h="264029">
                <a:tc>
                  <a:txBody>
                    <a:bodyPr/>
                    <a:lstStyle/>
                    <a:p>
                      <a:r>
                        <a:rPr lang="en-US" sz="1400" b="1" dirty="0" err="1" smtClean="0">
                          <a:latin typeface="Calibri" panose="020F0502020204030204" pitchFamily="34" charset="0"/>
                        </a:rPr>
                        <a:t>Samstalk</a:t>
                      </a:r>
                      <a:endParaRPr lang="en-GB" sz="1400" b="1"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64 GB</a:t>
                      </a:r>
                      <a:endParaRPr lang="en-GB" sz="1400"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c>
                  <a:txBody>
                    <a:bodyPr/>
                    <a:lstStyle/>
                    <a:p>
                      <a:pPr algn="ctr"/>
                      <a:r>
                        <a:rPr lang="en-GB" sz="1400" b="1" dirty="0" smtClean="0">
                          <a:latin typeface="Calibri" panose="020F0502020204030204" pitchFamily="34" charset="0"/>
                          <a:sym typeface="Wingdings 2" panose="05020102010507070707" pitchFamily="18" charset="2"/>
                        </a:rPr>
                        <a:t></a:t>
                      </a:r>
                      <a:endParaRPr lang="en-GB" sz="1400" dirty="0">
                        <a:latin typeface="Calibri" panose="020F0502020204030204" pitchFamily="34" charset="0"/>
                      </a:endParaRPr>
                    </a:p>
                  </a:txBody>
                  <a:tcPr/>
                </a:tc>
              </a:tr>
            </a:tbl>
          </a:graphicData>
        </a:graphic>
      </p:graphicFrame>
      <p:pic>
        <p:nvPicPr>
          <p:cNvPr id="1026" name="Picture 2" descr="https://s-media-cache-ak0.pinimg.com/236x/3f/84/28/3f8428a3abbabd37ebb41cc9bc197e8f.jpg"/>
          <p:cNvPicPr>
            <a:picLocks noChangeAspect="1" noChangeArrowheads="1"/>
          </p:cNvPicPr>
          <p:nvPr/>
        </p:nvPicPr>
        <p:blipFill rotWithShape="1">
          <a:blip r:embed="rId3">
            <a:extLst>
              <a:ext uri="{28A0092B-C50C-407E-A947-70E740481C1C}">
                <a14:useLocalDpi xmlns:a14="http://schemas.microsoft.com/office/drawing/2010/main" val="0"/>
              </a:ext>
            </a:extLst>
          </a:blip>
          <a:srcRect l="14690" t="10253" r="8414" b="12852"/>
          <a:stretch/>
        </p:blipFill>
        <p:spPr bwMode="auto">
          <a:xfrm>
            <a:off x="7524328" y="1556793"/>
            <a:ext cx="108012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ncyicons.com/download/?id=2703&amp;t=png&amp;s=2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3714" y="2995920"/>
            <a:ext cx="910565" cy="910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avabrowsers.mobie.in/myimg/Floating-Touch-Ic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22" t="4567" r="5010" b="5364"/>
          <a:stretch/>
        </p:blipFill>
        <p:spPr bwMode="auto">
          <a:xfrm>
            <a:off x="7530116" y="4293096"/>
            <a:ext cx="930317" cy="930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a:srcRect l="22882" t="41141" r="59961" b="24406"/>
          <a:stretch/>
        </p:blipFill>
        <p:spPr>
          <a:xfrm>
            <a:off x="7524329" y="5589240"/>
            <a:ext cx="901858" cy="1018227"/>
          </a:xfrm>
          <a:prstGeom prst="rect">
            <a:avLst/>
          </a:prstGeom>
        </p:spPr>
      </p:pic>
      <p:sp>
        <p:nvSpPr>
          <p:cNvPr id="8" name="Rectangle 7"/>
          <p:cNvSpPr/>
          <p:nvPr/>
        </p:nvSpPr>
        <p:spPr>
          <a:xfrm>
            <a:off x="7164288" y="1124744"/>
            <a:ext cx="1656184" cy="4585871"/>
          </a:xfrm>
          <a:prstGeom prst="rect">
            <a:avLst/>
          </a:prstGeom>
        </p:spPr>
        <p:txBody>
          <a:bodyPr wrap="square">
            <a:spAutoFit/>
          </a:bodyPr>
          <a:lstStyle/>
          <a:p>
            <a:pPr marL="173038" indent="-173038">
              <a:buSzPct val="110000"/>
              <a:buFont typeface="Arial" panose="020B0604020202020204" pitchFamily="34" charset="0"/>
              <a:buChar char="•"/>
            </a:pPr>
            <a:r>
              <a:rPr lang="en-US" sz="1600" dirty="0">
                <a:latin typeface="Calibri" panose="020F0502020204030204" pitchFamily="34" charset="0"/>
              </a:rPr>
              <a:t>Built-In </a:t>
            </a:r>
            <a:r>
              <a:rPr lang="en-US" sz="1600" dirty="0" smtClean="0">
                <a:latin typeface="Calibri" panose="020F0502020204030204" pitchFamily="34" charset="0"/>
              </a:rPr>
              <a:t>camera</a:t>
            </a:r>
          </a:p>
          <a:p>
            <a:pPr marL="173038" indent="-173038">
              <a:buSzPct val="110000"/>
            </a:pPr>
            <a:endParaRPr lang="en-US" sz="1600" dirty="0" smtClean="0">
              <a:latin typeface="Calibri" panose="020F0502020204030204" pitchFamily="34" charset="0"/>
            </a:endParaRPr>
          </a:p>
          <a:p>
            <a:pPr marL="173038" indent="-173038">
              <a:buSzPct val="110000"/>
            </a:pPr>
            <a:endParaRPr lang="en-US" sz="1600" dirty="0">
              <a:latin typeface="Calibri" panose="020F0502020204030204" pitchFamily="34" charset="0"/>
            </a:endParaRPr>
          </a:p>
          <a:p>
            <a:pPr marL="173038" indent="-173038">
              <a:buSzPct val="110000"/>
            </a:pPr>
            <a:endParaRPr lang="en-US" sz="1600" dirty="0" smtClean="0">
              <a:latin typeface="Calibri" panose="020F0502020204030204" pitchFamily="34" charset="0"/>
            </a:endParaRPr>
          </a:p>
          <a:p>
            <a:pPr marL="173038" indent="-173038">
              <a:buSzPct val="110000"/>
              <a:buFont typeface="Arial" panose="020B0604020202020204" pitchFamily="34" charset="0"/>
              <a:buChar char="•"/>
            </a:pPr>
            <a:endParaRPr lang="en-US" sz="1600" dirty="0" smtClean="0">
              <a:latin typeface="Calibri" panose="020F0502020204030204" pitchFamily="34" charset="0"/>
            </a:endParaRPr>
          </a:p>
          <a:p>
            <a:pPr marL="173038" indent="-173038">
              <a:buSzPct val="110000"/>
              <a:buFont typeface="Arial" panose="020B0604020202020204" pitchFamily="34" charset="0"/>
              <a:buChar char="•"/>
            </a:pPr>
            <a:endParaRPr lang="en-US" sz="1600" dirty="0">
              <a:latin typeface="Calibri" panose="020F0502020204030204" pitchFamily="34" charset="0"/>
            </a:endParaRPr>
          </a:p>
          <a:p>
            <a:pPr marL="173038" indent="-173038">
              <a:buSzPct val="110000"/>
              <a:buFont typeface="Arial" panose="020B0604020202020204" pitchFamily="34" charset="0"/>
              <a:buChar char="•"/>
            </a:pPr>
            <a:r>
              <a:rPr lang="en-US" sz="1600" dirty="0">
                <a:latin typeface="Calibri" panose="020F0502020204030204" pitchFamily="34" charset="0"/>
              </a:rPr>
              <a:t>Memory</a:t>
            </a:r>
            <a:endParaRPr lang="en-GB" sz="1600" dirty="0">
              <a:latin typeface="Calibri" panose="020F0502020204030204" pitchFamily="34" charset="0"/>
            </a:endParaRPr>
          </a:p>
          <a:p>
            <a:pPr marL="173038" indent="-173038">
              <a:buSzPct val="110000"/>
            </a:pPr>
            <a:endParaRPr lang="en-US" sz="1600" dirty="0">
              <a:latin typeface="Calibri" panose="020F0502020204030204" pitchFamily="34" charset="0"/>
            </a:endParaRPr>
          </a:p>
          <a:p>
            <a:pPr marL="173038" indent="-173038">
              <a:buSzPct val="110000"/>
            </a:pPr>
            <a:endParaRPr lang="en-US" sz="1600" dirty="0" smtClean="0">
              <a:latin typeface="Calibri" panose="020F0502020204030204" pitchFamily="34" charset="0"/>
            </a:endParaRPr>
          </a:p>
          <a:p>
            <a:pPr marL="173038" indent="-173038">
              <a:buSzPct val="110000"/>
            </a:pPr>
            <a:endParaRPr lang="en-US" sz="1600" dirty="0">
              <a:latin typeface="Calibri" panose="020F0502020204030204" pitchFamily="34" charset="0"/>
            </a:endParaRPr>
          </a:p>
          <a:p>
            <a:pPr marL="173038" indent="-173038">
              <a:buSzPct val="110000"/>
              <a:buFont typeface="Arial" panose="020B0604020202020204" pitchFamily="34" charset="0"/>
              <a:buChar char="•"/>
            </a:pPr>
            <a:endParaRPr lang="en-US" sz="1600" dirty="0" smtClean="0">
              <a:latin typeface="Calibri" panose="020F0502020204030204" pitchFamily="34" charset="0"/>
            </a:endParaRPr>
          </a:p>
          <a:p>
            <a:pPr marL="173038" indent="-173038">
              <a:buSzPct val="110000"/>
              <a:buFont typeface="Arial" panose="020B0604020202020204" pitchFamily="34" charset="0"/>
              <a:buChar char="•"/>
            </a:pPr>
            <a:endParaRPr lang="en-US" sz="1200" dirty="0" smtClean="0">
              <a:latin typeface="Calibri" panose="020F0502020204030204" pitchFamily="34" charset="0"/>
            </a:endParaRPr>
          </a:p>
          <a:p>
            <a:pPr marL="173038" indent="-173038">
              <a:buSzPct val="110000"/>
              <a:buFont typeface="Arial" panose="020B0604020202020204" pitchFamily="34" charset="0"/>
              <a:buChar char="•"/>
            </a:pPr>
            <a:r>
              <a:rPr lang="en-US" sz="1600" dirty="0">
                <a:latin typeface="Calibri" panose="020F0502020204030204" pitchFamily="34" charset="0"/>
              </a:rPr>
              <a:t>Touchscreen</a:t>
            </a:r>
            <a:endParaRPr lang="en-GB" sz="1600" dirty="0">
              <a:latin typeface="Calibri" panose="020F0502020204030204" pitchFamily="34" charset="0"/>
            </a:endParaRPr>
          </a:p>
          <a:p>
            <a:pPr marL="173038" indent="-173038">
              <a:buSzPct val="110000"/>
            </a:pPr>
            <a:endParaRPr lang="en-US" sz="2000" dirty="0">
              <a:latin typeface="Calibri" panose="020F0502020204030204" pitchFamily="34" charset="0"/>
            </a:endParaRPr>
          </a:p>
          <a:p>
            <a:pPr marL="173038" indent="-173038">
              <a:buSzPct val="110000"/>
              <a:buFont typeface="Arial" panose="020B0604020202020204" pitchFamily="34" charset="0"/>
              <a:buChar char="•"/>
            </a:pPr>
            <a:endParaRPr lang="en-US" sz="1600" dirty="0" smtClean="0">
              <a:latin typeface="Calibri" panose="020F0502020204030204" pitchFamily="34" charset="0"/>
            </a:endParaRPr>
          </a:p>
          <a:p>
            <a:pPr marL="173038" indent="-173038">
              <a:buSzPct val="110000"/>
              <a:buFont typeface="Arial" panose="020B0604020202020204" pitchFamily="34" charset="0"/>
              <a:buChar char="•"/>
            </a:pPr>
            <a:endParaRPr lang="en-US" sz="1600" dirty="0" smtClean="0">
              <a:latin typeface="Calibri" panose="020F0502020204030204" pitchFamily="34" charset="0"/>
            </a:endParaRPr>
          </a:p>
          <a:p>
            <a:pPr marL="173038" indent="-173038">
              <a:buSzPct val="110000"/>
              <a:buFont typeface="Arial" panose="020B0604020202020204" pitchFamily="34" charset="0"/>
              <a:buChar char="•"/>
            </a:pPr>
            <a:endParaRPr lang="en-US" sz="100" dirty="0">
              <a:latin typeface="Calibri" panose="020F0502020204030204" pitchFamily="34" charset="0"/>
            </a:endParaRPr>
          </a:p>
          <a:p>
            <a:pPr marL="173038" indent="-173038">
              <a:buSzPct val="110000"/>
              <a:buFont typeface="Arial" panose="020B0604020202020204" pitchFamily="34" charset="0"/>
              <a:buChar char="•"/>
            </a:pPr>
            <a:endParaRPr lang="en-US" sz="1600" dirty="0" smtClean="0">
              <a:latin typeface="Calibri" panose="020F0502020204030204" pitchFamily="34" charset="0"/>
            </a:endParaRPr>
          </a:p>
          <a:p>
            <a:pPr marL="173038" indent="-173038">
              <a:buSzPct val="110000"/>
              <a:buFont typeface="Arial" panose="020B0604020202020204" pitchFamily="34" charset="0"/>
              <a:buChar char="•"/>
            </a:pPr>
            <a:r>
              <a:rPr lang="en-US" sz="1600" dirty="0">
                <a:latin typeface="Calibri" panose="020F0502020204030204" pitchFamily="34" charset="0"/>
              </a:rPr>
              <a:t>MP3 </a:t>
            </a:r>
            <a:r>
              <a:rPr lang="en-US" sz="1600" dirty="0" smtClean="0">
                <a:latin typeface="Calibri" panose="020F0502020204030204" pitchFamily="34" charset="0"/>
              </a:rPr>
              <a:t>Player</a:t>
            </a:r>
            <a:endParaRPr lang="en-GB" sz="1600" dirty="0">
              <a:latin typeface="Calibri" panose="020F0502020204030204" pitchFamily="34" charset="0"/>
            </a:endParaRPr>
          </a:p>
        </p:txBody>
      </p:sp>
    </p:spTree>
    <p:extLst>
      <p:ext uri="{BB962C8B-B14F-4D97-AF65-F5344CB8AC3E}">
        <p14:creationId xmlns:p14="http://schemas.microsoft.com/office/powerpoint/2010/main" val="257566794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3100" dirty="0" smtClean="0"/>
              <a:t>9.1.2 </a:t>
            </a:r>
            <a:r>
              <a:rPr lang="en-GB" sz="3100" dirty="0"/>
              <a:t>– Audience </a:t>
            </a:r>
            <a:r>
              <a:rPr lang="en-GB" sz="3100" dirty="0" smtClean="0"/>
              <a:t>Appreciation - Presentations</a:t>
            </a:r>
            <a:endParaRPr lang="en-GB" sz="31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1042023556"/>
              </p:ext>
            </p:extLst>
          </p:nvPr>
        </p:nvGraphicFramePr>
        <p:xfrm>
          <a:off x="323527" y="1196752"/>
          <a:ext cx="8496945" cy="5436108"/>
        </p:xfrm>
        <a:graphic>
          <a:graphicData uri="http://schemas.openxmlformats.org/drawingml/2006/table">
            <a:tbl>
              <a:tblPr firstRow="1" bandRow="1">
                <a:tableStyleId>{2D5ABB26-0587-4C30-8999-92F81FD0307C}</a:tableStyleId>
              </a:tblPr>
              <a:tblGrid>
                <a:gridCol w="8496945"/>
              </a:tblGrid>
              <a:tr h="4680520">
                <a:tc>
                  <a:txBody>
                    <a:bodyPr/>
                    <a:lstStyle/>
                    <a:p>
                      <a:pPr marL="0" lvl="0" indent="0">
                        <a:buClr>
                          <a:srgbClr val="00B050"/>
                        </a:buClr>
                        <a:buFont typeface="Wingdings 3" panose="05040102010807070707" pitchFamily="18" charset="2"/>
                        <a:buNone/>
                      </a:pPr>
                      <a:r>
                        <a:rPr kumimoji="0" lang="en-US" sz="1670" b="1" kern="1200" baseline="0" dirty="0" smtClean="0">
                          <a:solidFill>
                            <a:schemeClr val="tx1"/>
                          </a:solidFill>
                          <a:effectLst/>
                          <a:latin typeface="Calibri" panose="020F0502020204030204" pitchFamily="34" charset="0"/>
                          <a:ea typeface="+mn-ea"/>
                          <a:cs typeface="+mn-cs"/>
                        </a:rPr>
                        <a:t>Additional Example</a:t>
                      </a:r>
                    </a:p>
                    <a:p>
                      <a:pPr marL="346075" lvl="0" indent="-346075">
                        <a:buClr>
                          <a:srgbClr val="00B050"/>
                        </a:buClr>
                        <a:buFont typeface="Wingdings 3" panose="05040102010807070707" pitchFamily="18" charset="2"/>
                        <a:buChar char=""/>
                      </a:pPr>
                      <a:r>
                        <a:rPr kumimoji="0" lang="en-US" sz="1670" b="0" kern="1200" baseline="0" dirty="0" smtClean="0">
                          <a:solidFill>
                            <a:schemeClr val="tx1"/>
                          </a:solidFill>
                          <a:effectLst/>
                          <a:latin typeface="Calibri" panose="020F0502020204030204" pitchFamily="34" charset="0"/>
                          <a:ea typeface="+mn-ea"/>
                          <a:cs typeface="+mn-cs"/>
                        </a:rPr>
                        <a:t>This second example considers producing a presentation on the ‘increase in world population over the next ten years’. The presentation is to be given to two different audiences:</a:t>
                      </a:r>
                    </a:p>
                    <a:p>
                      <a:pPr marL="630238" lvl="0" indent="-284163">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Adults</a:t>
                      </a:r>
                    </a:p>
                    <a:p>
                      <a:pPr marL="630238" lvl="0" indent="-284163">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Children of primary school age (5-11 years old)</a:t>
                      </a:r>
                    </a:p>
                    <a:p>
                      <a:pPr marL="346075" lvl="0" indent="-346075">
                        <a:buClr>
                          <a:srgbClr val="00B050"/>
                        </a:buClr>
                        <a:buFont typeface="Wingdings 3" panose="05040102010807070707" pitchFamily="18" charset="2"/>
                        <a:buChar char=""/>
                      </a:pPr>
                      <a:r>
                        <a:rPr kumimoji="0" lang="en-US" sz="1670" b="0" kern="1200" baseline="0" dirty="0" smtClean="0">
                          <a:solidFill>
                            <a:schemeClr val="tx1"/>
                          </a:solidFill>
                          <a:effectLst/>
                          <a:latin typeface="Calibri" panose="020F0502020204030204" pitchFamily="34" charset="0"/>
                          <a:ea typeface="+mn-ea"/>
                          <a:cs typeface="+mn-cs"/>
                        </a:rPr>
                        <a:t>We have already covered aspects of an adult audience. What needs to be considered when presenting to younger children?</a:t>
                      </a:r>
                    </a:p>
                    <a:p>
                      <a:pPr marL="630238" lvl="0" indent="-234950">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Careful consideration needs to be given to font type used, a large font type is more likely to make young children interested.</a:t>
                      </a:r>
                    </a:p>
                    <a:p>
                      <a:pPr marL="630238" lvl="0" indent="-234950">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Bright </a:t>
                      </a:r>
                      <a:r>
                        <a:rPr kumimoji="0" lang="en-US" sz="1670" b="0" kern="1200" baseline="0" dirty="0" err="1" smtClean="0">
                          <a:solidFill>
                            <a:schemeClr val="tx1"/>
                          </a:solidFill>
                          <a:effectLst/>
                          <a:latin typeface="Calibri" panose="020F0502020204030204" pitchFamily="34" charset="0"/>
                          <a:ea typeface="+mn-ea"/>
                          <a:cs typeface="+mn-cs"/>
                        </a:rPr>
                        <a:t>colours</a:t>
                      </a:r>
                      <a:r>
                        <a:rPr kumimoji="0" lang="en-US" sz="1670" b="0" kern="1200" baseline="0" dirty="0" smtClean="0">
                          <a:solidFill>
                            <a:schemeClr val="tx1"/>
                          </a:solidFill>
                          <a:effectLst/>
                          <a:latin typeface="Calibri" panose="020F0502020204030204" pitchFamily="34" charset="0"/>
                          <a:ea typeface="+mn-ea"/>
                          <a:cs typeface="+mn-cs"/>
                        </a:rPr>
                        <a:t> will keep their attention.</a:t>
                      </a:r>
                    </a:p>
                    <a:p>
                      <a:pPr marL="630238" lvl="0" indent="-234950">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Use of the correct language (i.e. to say “the world population is 7.1bn for which China accounts for 1.4bn’ is acceptable for adults, young children won’t understand the figures or the statistics so the presentation would need to say “the world’s population is very big, for example, 60 million people like in the UK. But some countries such as China, are much bigger than this’, and so on).</a:t>
                      </a:r>
                    </a:p>
                    <a:p>
                      <a:pPr marL="630238" lvl="0" indent="-234950">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Use of lots of images to make it amusing (and have sound effects as well)</a:t>
                      </a:r>
                    </a:p>
                    <a:p>
                      <a:pPr marL="630238" lvl="0" indent="-234950">
                        <a:buClr>
                          <a:srgbClr val="00B050"/>
                        </a:buClr>
                        <a:buSzPct val="110000"/>
                        <a:buFont typeface="Arial" panose="020B0604020202020204" pitchFamily="34" charset="0"/>
                        <a:buChar char="•"/>
                      </a:pPr>
                      <a:r>
                        <a:rPr kumimoji="0" lang="en-US" sz="1670" b="0" kern="1200" baseline="0" dirty="0" smtClean="0">
                          <a:solidFill>
                            <a:schemeClr val="tx1"/>
                          </a:solidFill>
                          <a:effectLst/>
                          <a:latin typeface="Calibri" panose="020F0502020204030204" pitchFamily="34" charset="0"/>
                          <a:ea typeface="+mn-ea"/>
                          <a:cs typeface="+mn-cs"/>
                        </a:rPr>
                        <a:t>Use of slide transitions and animation to keep their attention.</a:t>
                      </a:r>
                    </a:p>
                    <a:p>
                      <a:pPr marL="0" lvl="0" indent="0">
                        <a:buClr>
                          <a:srgbClr val="00B050"/>
                        </a:buClr>
                        <a:buFont typeface="Wingdings 3" panose="05040102010807070707" pitchFamily="18" charset="2"/>
                        <a:buNone/>
                      </a:pPr>
                      <a:r>
                        <a:rPr kumimoji="0" lang="en-US" sz="1670" b="1" kern="1200" baseline="0" dirty="0" smtClean="0">
                          <a:solidFill>
                            <a:srgbClr val="FF0000"/>
                          </a:solidFill>
                          <a:effectLst/>
                          <a:latin typeface="Calibri" panose="020F0502020204030204" pitchFamily="34" charset="0"/>
                          <a:ea typeface="+mn-ea"/>
                          <a:cs typeface="+mn-cs"/>
                        </a:rPr>
                        <a:t>Exercise 9b </a:t>
                      </a:r>
                      <a:r>
                        <a:rPr kumimoji="0" lang="en-US" sz="1670" b="0" kern="1200" baseline="0" dirty="0" smtClean="0">
                          <a:solidFill>
                            <a:srgbClr val="FF0000"/>
                          </a:solidFill>
                          <a:effectLst/>
                          <a:latin typeface="Calibri" panose="020F0502020204030204" pitchFamily="34" charset="0"/>
                          <a:ea typeface="+mn-ea"/>
                          <a:cs typeface="+mn-cs"/>
                        </a:rPr>
                        <a:t>– Produce two slide presentations on ‘changes to the world population. One presentation is aimed at an adult and the other aimed at a very young audience (5-11 years) Write down your reasons for the features of each presentation you produce.</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165</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9690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3100" dirty="0" smtClean="0"/>
              <a:t>9.1.2 </a:t>
            </a:r>
            <a:r>
              <a:rPr lang="en-GB" sz="3100" dirty="0"/>
              <a:t>– Audience </a:t>
            </a:r>
            <a:r>
              <a:rPr lang="en-GB" sz="3100" dirty="0" smtClean="0"/>
              <a:t>Appreciation - Presentations</a:t>
            </a:r>
            <a:endParaRPr lang="en-GB" sz="31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2536278775"/>
              </p:ext>
            </p:extLst>
          </p:nvPr>
        </p:nvGraphicFramePr>
        <p:xfrm>
          <a:off x="323527" y="1196752"/>
          <a:ext cx="8499197" cy="5029200"/>
        </p:xfrm>
        <a:graphic>
          <a:graphicData uri="http://schemas.openxmlformats.org/drawingml/2006/table">
            <a:tbl>
              <a:tblPr firstRow="1" bandRow="1">
                <a:tableStyleId>{2D5ABB26-0587-4C30-8999-92F81FD0307C}</a:tableStyleId>
              </a:tblPr>
              <a:tblGrid>
                <a:gridCol w="8499197"/>
              </a:tblGrid>
              <a:tr h="4680520">
                <a:tc>
                  <a:txBody>
                    <a:bodyPr/>
                    <a:lstStyle/>
                    <a:p>
                      <a:pPr marL="346075" lvl="0" indent="-346075">
                        <a:buClr>
                          <a:srgbClr val="00B050"/>
                        </a:buClr>
                        <a:buFont typeface="Wingdings 3" panose="05040102010807070707" pitchFamily="18" charset="2"/>
                        <a:buChar char=""/>
                      </a:pPr>
                      <a:r>
                        <a:rPr kumimoji="0" lang="en-US" sz="1800" b="0" kern="1200" baseline="0" dirty="0" smtClean="0">
                          <a:solidFill>
                            <a:schemeClr val="tx1"/>
                          </a:solidFill>
                          <a:effectLst/>
                          <a:latin typeface="Calibri" panose="020F0502020204030204" pitchFamily="34" charset="0"/>
                          <a:ea typeface="+mn-ea"/>
                          <a:cs typeface="+mn-cs"/>
                        </a:rPr>
                        <a:t>It is important to remember that the example used in 9.1.1 was a presentation to two very different audiences. However the audience may be the actual users of the ICT solution. To meet the audience requirements in this case also requires a number of key considerations, for example:</a:t>
                      </a:r>
                    </a:p>
                    <a:p>
                      <a:pPr marL="568325" lvl="0" indent="-346075">
                        <a:buClr>
                          <a:srgbClr val="00B050"/>
                        </a:buClr>
                        <a:buSzPct val="110000"/>
                        <a:buFont typeface="Arial" panose="020B0604020202020204" pitchFamily="34" charset="0"/>
                        <a:buChar char="•"/>
                      </a:pPr>
                      <a:r>
                        <a:rPr kumimoji="0" lang="en-US" sz="1800" b="0" kern="1200" baseline="0" dirty="0" smtClean="0">
                          <a:solidFill>
                            <a:schemeClr val="tx1"/>
                          </a:solidFill>
                          <a:effectLst/>
                          <a:latin typeface="Calibri" panose="020F0502020204030204" pitchFamily="34" charset="0"/>
                          <a:ea typeface="+mn-ea"/>
                          <a:cs typeface="+mn-cs"/>
                        </a:rPr>
                        <a:t>How skilled is the workforce (the interface may need to be icon-driven if the staff are either computer illiterate or not very skilled)?</a:t>
                      </a:r>
                    </a:p>
                    <a:p>
                      <a:pPr marL="568325" lvl="0" indent="-346075">
                        <a:buClr>
                          <a:srgbClr val="00B050"/>
                        </a:buClr>
                        <a:buSzPct val="110000"/>
                        <a:buFont typeface="Arial" panose="020B0604020202020204" pitchFamily="34" charset="0"/>
                        <a:buChar char="•"/>
                      </a:pPr>
                      <a:r>
                        <a:rPr kumimoji="0" lang="en-US" sz="1800" b="0" kern="1200" baseline="0" dirty="0" smtClean="0">
                          <a:solidFill>
                            <a:schemeClr val="tx1"/>
                          </a:solidFill>
                          <a:effectLst/>
                          <a:latin typeface="Calibri" panose="020F0502020204030204" pitchFamily="34" charset="0"/>
                          <a:ea typeface="+mn-ea"/>
                          <a:cs typeface="+mn-cs"/>
                        </a:rPr>
                        <a:t>How old is the workforce (is the interface appropriate for all the age ranges who will use the system)?</a:t>
                      </a:r>
                    </a:p>
                    <a:p>
                      <a:pPr marL="568325" lvl="0" indent="-346075">
                        <a:buClr>
                          <a:srgbClr val="00B050"/>
                        </a:buClr>
                        <a:buSzPct val="110000"/>
                        <a:buFont typeface="Arial" panose="020B0604020202020204" pitchFamily="34" charset="0"/>
                        <a:buChar char="•"/>
                      </a:pPr>
                      <a:r>
                        <a:rPr kumimoji="0" lang="en-US" sz="1800" b="0" kern="1200" baseline="0" dirty="0" smtClean="0">
                          <a:solidFill>
                            <a:schemeClr val="tx1"/>
                          </a:solidFill>
                          <a:effectLst/>
                          <a:latin typeface="Calibri" panose="020F0502020204030204" pitchFamily="34" charset="0"/>
                          <a:ea typeface="+mn-ea"/>
                          <a:cs typeface="+mn-cs"/>
                        </a:rPr>
                        <a:t>Are any of the staff disabled (different disabilities require different methods to allow them to interface with a computer system)?</a:t>
                      </a:r>
                    </a:p>
                    <a:p>
                      <a:pPr marL="0" lvl="0" indent="0">
                        <a:buClr>
                          <a:srgbClr val="00B050"/>
                        </a:buClr>
                        <a:buFont typeface="Wingdings 3" panose="05040102010807070707" pitchFamily="18" charset="2"/>
                        <a:buNone/>
                      </a:pPr>
                      <a:r>
                        <a:rPr kumimoji="0" lang="en-US" sz="1800" b="1" kern="1200" baseline="0" dirty="0" smtClean="0">
                          <a:solidFill>
                            <a:srgbClr val="FF0000"/>
                          </a:solidFill>
                          <a:effectLst/>
                          <a:latin typeface="Calibri" panose="020F0502020204030204" pitchFamily="34" charset="0"/>
                          <a:ea typeface="+mn-ea"/>
                          <a:cs typeface="+mn-cs"/>
                        </a:rPr>
                        <a:t>Exercise 9c </a:t>
                      </a:r>
                      <a:r>
                        <a:rPr kumimoji="0" lang="en-US" sz="1800" b="0" kern="1200" baseline="0" dirty="0" smtClean="0">
                          <a:solidFill>
                            <a:srgbClr val="FF0000"/>
                          </a:solidFill>
                          <a:effectLst/>
                          <a:latin typeface="Calibri" panose="020F0502020204030204" pitchFamily="34" charset="0"/>
                          <a:ea typeface="+mn-ea"/>
                          <a:cs typeface="+mn-cs"/>
                        </a:rPr>
                        <a:t>– A small company employs a workforce where 35% of the staff are disabled, have learning difficulties or come from an ethnic minority. The company markets various food products.</a:t>
                      </a:r>
                    </a:p>
                    <a:p>
                      <a:pPr marL="568325" lvl="0" indent="-285750">
                        <a:buClr>
                          <a:srgbClr val="FF0000"/>
                        </a:buClr>
                        <a:buSzPct val="110000"/>
                        <a:buFont typeface="Arial" panose="020B0604020202020204" pitchFamily="34" charset="0"/>
                        <a:buChar char="•"/>
                      </a:pPr>
                      <a:r>
                        <a:rPr kumimoji="0" lang="en-US" sz="1800" b="0" kern="1200" baseline="0" dirty="0" smtClean="0">
                          <a:solidFill>
                            <a:srgbClr val="FF0000"/>
                          </a:solidFill>
                          <a:effectLst/>
                          <a:latin typeface="Calibri" panose="020F0502020204030204" pitchFamily="34" charset="0"/>
                          <a:ea typeface="+mn-ea"/>
                          <a:cs typeface="+mn-cs"/>
                        </a:rPr>
                        <a:t>10% of staff have little or no hand or arm movement</a:t>
                      </a:r>
                    </a:p>
                    <a:p>
                      <a:pPr marL="568325" lvl="0" indent="-285750">
                        <a:buClr>
                          <a:srgbClr val="FF0000"/>
                        </a:buClr>
                        <a:buSzPct val="110000"/>
                        <a:buFont typeface="Arial" panose="020B0604020202020204" pitchFamily="34" charset="0"/>
                        <a:buChar char="•"/>
                      </a:pPr>
                      <a:r>
                        <a:rPr kumimoji="0" lang="en-US" sz="1800" b="0" kern="1200" baseline="0" dirty="0" smtClean="0">
                          <a:solidFill>
                            <a:srgbClr val="FF0000"/>
                          </a:solidFill>
                          <a:effectLst/>
                          <a:latin typeface="Calibri" panose="020F0502020204030204" pitchFamily="34" charset="0"/>
                          <a:ea typeface="+mn-ea"/>
                          <a:cs typeface="+mn-cs"/>
                        </a:rPr>
                        <a:t>105 of staff have learning difficulties</a:t>
                      </a:r>
                    </a:p>
                    <a:p>
                      <a:pPr marL="568325" lvl="0" indent="-285750">
                        <a:buClr>
                          <a:srgbClr val="FF0000"/>
                        </a:buClr>
                        <a:buSzPct val="110000"/>
                        <a:buFont typeface="Arial" panose="020B0604020202020204" pitchFamily="34" charset="0"/>
                        <a:buChar char="•"/>
                      </a:pPr>
                      <a:r>
                        <a:rPr kumimoji="0" lang="en-US" sz="1800" b="0" kern="1200" baseline="0" dirty="0" smtClean="0">
                          <a:solidFill>
                            <a:srgbClr val="FF0000"/>
                          </a:solidFill>
                          <a:effectLst/>
                          <a:latin typeface="Calibri" panose="020F0502020204030204" pitchFamily="34" charset="0"/>
                          <a:ea typeface="+mn-ea"/>
                          <a:cs typeface="+mn-cs"/>
                        </a:rPr>
                        <a:t>15% of staff come from ethnic minorities</a:t>
                      </a:r>
                    </a:p>
                    <a:p>
                      <a:pPr marL="0" lvl="0" indent="0">
                        <a:buClr>
                          <a:srgbClr val="00B050"/>
                        </a:buClr>
                        <a:buFont typeface="Wingdings 3" panose="05040102010807070707" pitchFamily="18" charset="2"/>
                        <a:buNone/>
                      </a:pPr>
                      <a:r>
                        <a:rPr kumimoji="0" lang="en-US" sz="1800" b="0" kern="1200" baseline="0" dirty="0" smtClean="0">
                          <a:solidFill>
                            <a:srgbClr val="FF0000"/>
                          </a:solidFill>
                          <a:effectLst/>
                          <a:latin typeface="Calibri" panose="020F0502020204030204" pitchFamily="34" charset="0"/>
                          <a:ea typeface="+mn-ea"/>
                          <a:cs typeface="+mn-cs"/>
                        </a:rPr>
                        <a:t>Write an article on the features needed on a computer interface to cope with the range of different staff that work within the company.</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165</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603284"/>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2700" dirty="0" smtClean="0"/>
              <a:t>9.2 </a:t>
            </a:r>
            <a:r>
              <a:rPr lang="en-GB" sz="2700" dirty="0"/>
              <a:t>– </a:t>
            </a:r>
            <a:r>
              <a:rPr lang="en-GB" sz="2700" dirty="0" smtClean="0"/>
              <a:t>Legal, Moral, Ethical and Cultural Appreciation</a:t>
            </a:r>
            <a:endParaRPr lang="en-GB" sz="27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223717224"/>
              </p:ext>
            </p:extLst>
          </p:nvPr>
        </p:nvGraphicFramePr>
        <p:xfrm>
          <a:off x="323527" y="1196752"/>
          <a:ext cx="6480721" cy="5455920"/>
        </p:xfrm>
        <a:graphic>
          <a:graphicData uri="http://schemas.openxmlformats.org/drawingml/2006/table">
            <a:tbl>
              <a:tblPr firstRow="1" bandRow="1">
                <a:tableStyleId>{2D5ABB26-0587-4C30-8999-92F81FD0307C}</a:tableStyleId>
              </a:tblPr>
              <a:tblGrid>
                <a:gridCol w="6480721"/>
              </a:tblGrid>
              <a:tr h="4680520">
                <a:tc>
                  <a:txBody>
                    <a:bodyPr/>
                    <a:lstStyle/>
                    <a:p>
                      <a:pPr marL="0" lvl="0" indent="0">
                        <a:buClr>
                          <a:srgbClr val="00B050"/>
                        </a:buClr>
                        <a:buFont typeface="Wingdings 3" panose="05040102010807070707" pitchFamily="18" charset="2"/>
                        <a:buNone/>
                      </a:pPr>
                      <a:r>
                        <a:rPr kumimoji="0" lang="en-US" sz="1600" b="1" kern="1200" baseline="0" dirty="0" smtClean="0">
                          <a:solidFill>
                            <a:schemeClr val="tx1"/>
                          </a:solidFill>
                          <a:effectLst/>
                          <a:latin typeface="Calibri" panose="020F0502020204030204" pitchFamily="34" charset="0"/>
                          <a:ea typeface="+mn-ea"/>
                          <a:cs typeface="+mn-cs"/>
                        </a:rPr>
                        <a:t>9.2.1 – Software Copyright and Privacy</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Software is protected by Copyright Laws in much the same way as music CD’s, videos and articles from magazines and books are protected.</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When software is supplied on CD or DVD there are certain rules that apply that must be obeyed. It is illegal to:</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Make a software copy and then sell it or give it away to a friend or colleague</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Use software on a network or in multiple computers unless a license has been acquired to allow this to happen.</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Use coding from the copyright software in your own software and then pass this software on or sell it as your own without the permission of the copyright holders.</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Rent out a software package without permission to do so from the publishers.</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Use the name of copyrighted software on other software without agreement to do so.</a:t>
                      </a:r>
                    </a:p>
                    <a:p>
                      <a:pPr marL="346075" lvl="0" indent="-346075">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Software </a:t>
                      </a:r>
                      <a:r>
                        <a:rPr kumimoji="0" lang="en-US" sz="1600" b="1" kern="1200" baseline="0" dirty="0" smtClean="0">
                          <a:solidFill>
                            <a:srgbClr val="FF0000"/>
                          </a:solidFill>
                          <a:effectLst/>
                          <a:latin typeface="Calibri" panose="020F0502020204030204" pitchFamily="34" charset="0"/>
                          <a:ea typeface="+mn-ea"/>
                          <a:cs typeface="+mn-cs"/>
                        </a:rPr>
                        <a:t>piracy</a:t>
                      </a:r>
                      <a:r>
                        <a:rPr kumimoji="0" lang="en-US" sz="1600" b="0" kern="1200" baseline="0" dirty="0" smtClean="0">
                          <a:solidFill>
                            <a:schemeClr val="tx1"/>
                          </a:solidFill>
                          <a:effectLst/>
                          <a:latin typeface="Calibri" panose="020F0502020204030204" pitchFamily="34" charset="0"/>
                          <a:ea typeface="+mn-ea"/>
                          <a:cs typeface="+mn-cs"/>
                        </a:rPr>
                        <a:t> (illegal copies of software) is a big issue amongst software companies. They take many steps to stop the illegal copying of software and to stop illegal copies being used once they have been sold. There a re a number of ways software is protected either by making the installer agree to certain conditions or by methods which require the original software to be present for it to work.</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166</a:t>
            </a:r>
            <a:endParaRPr lang="en-GB"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623824"/>
              </p:ext>
            </p:extLst>
          </p:nvPr>
        </p:nvGraphicFramePr>
        <p:xfrm>
          <a:off x="6876256" y="1161875"/>
          <a:ext cx="1907901" cy="5419545"/>
        </p:xfrm>
        <a:graphic>
          <a:graphicData uri="http://schemas.openxmlformats.org/drawingml/2006/table">
            <a:tbl>
              <a:tblPr firstRow="1" firstCol="1" lastRow="1" lastCol="1" bandRow="1" bandCol="1">
                <a:effectLst>
                  <a:outerShdw blurRad="127000" dist="38100" dir="2700000" sx="102000" sy="102000" algn="tl" rotWithShape="0">
                    <a:prstClr val="black">
                      <a:alpha val="40000"/>
                    </a:prstClr>
                  </a:outerShdw>
                </a:effectLst>
                <a:tableStyleId>{2D5ABB26-0587-4C30-8999-92F81FD0307C}</a:tableStyleId>
              </a:tblPr>
              <a:tblGrid>
                <a:gridCol w="1907901"/>
              </a:tblGrid>
              <a:tr h="394917">
                <a:tc>
                  <a:txBody>
                    <a:bodyPr/>
                    <a:lstStyle/>
                    <a:p>
                      <a:pPr>
                        <a:spcAft>
                          <a:spcPts val="0"/>
                        </a:spcAft>
                      </a:pPr>
                      <a:endParaRPr lang="en-GB" sz="16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Is all the software on your home computer legal? Do you know?</a:t>
                      </a: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rPr>
                        <a:t>What is a trial runs out, is it still legal.</a:t>
                      </a: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Does your country have copyright?</a:t>
                      </a: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rPr>
                        <a:t>How much does software cost, when did you last buy a full price package.</a:t>
                      </a: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How does the school make itself legal.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6"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274" y="1196752"/>
            <a:ext cx="1749872" cy="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08090"/>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2700" dirty="0" smtClean="0"/>
              <a:t>9.2 </a:t>
            </a:r>
            <a:r>
              <a:rPr lang="en-GB" sz="2700" dirty="0"/>
              <a:t>– </a:t>
            </a:r>
            <a:r>
              <a:rPr lang="en-GB" sz="2700" dirty="0" smtClean="0"/>
              <a:t>Legal, Moral, Ethical and Cultural Appreciation</a:t>
            </a:r>
            <a:endParaRPr lang="en-GB" sz="27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1870505652"/>
              </p:ext>
            </p:extLst>
          </p:nvPr>
        </p:nvGraphicFramePr>
        <p:xfrm>
          <a:off x="323527" y="1196752"/>
          <a:ext cx="8496945" cy="4892040"/>
        </p:xfrm>
        <a:graphic>
          <a:graphicData uri="http://schemas.openxmlformats.org/drawingml/2006/table">
            <a:tbl>
              <a:tblPr firstRow="1" bandRow="1">
                <a:tableStyleId>{2D5ABB26-0587-4C30-8999-92F81FD0307C}</a:tableStyleId>
              </a:tblPr>
              <a:tblGrid>
                <a:gridCol w="8496945"/>
              </a:tblGrid>
              <a:tr h="4680520">
                <a:tc>
                  <a:txBody>
                    <a:bodyPr/>
                    <a:lstStyle/>
                    <a:p>
                      <a:pPr marL="0" lvl="0" indent="0">
                        <a:buClr>
                          <a:srgbClr val="00B050"/>
                        </a:buClr>
                        <a:buFont typeface="Wingdings 3" panose="05040102010807070707" pitchFamily="18" charset="2"/>
                        <a:buNone/>
                      </a:pPr>
                      <a:r>
                        <a:rPr kumimoji="0" lang="en-US" sz="1500" b="1" kern="1200" baseline="0" dirty="0" smtClean="0">
                          <a:solidFill>
                            <a:schemeClr val="tx1"/>
                          </a:solidFill>
                          <a:effectLst/>
                          <a:latin typeface="Calibri" panose="020F0502020204030204" pitchFamily="34" charset="0"/>
                          <a:ea typeface="+mn-ea"/>
                          <a:cs typeface="+mn-cs"/>
                        </a:rPr>
                        <a:t>9.2.1 – Software Copyright and Privacy - Continued</a:t>
                      </a:r>
                    </a:p>
                    <a:p>
                      <a:pPr marL="568325" lvl="0" indent="-346075">
                        <a:buClr>
                          <a:srgbClr val="00B050"/>
                        </a:buClr>
                        <a:buSzPct val="110000"/>
                        <a:buFont typeface="Arial" panose="020B0604020202020204" pitchFamily="34" charset="0"/>
                        <a:buChar char="•"/>
                      </a:pPr>
                      <a:r>
                        <a:rPr kumimoji="0" lang="en-US" sz="1500" b="0" kern="1200" baseline="0" dirty="0" smtClean="0">
                          <a:solidFill>
                            <a:schemeClr val="tx1"/>
                          </a:solidFill>
                          <a:effectLst/>
                          <a:latin typeface="Calibri" panose="020F0502020204030204" pitchFamily="34" charset="0"/>
                          <a:ea typeface="+mn-ea"/>
                          <a:cs typeface="+mn-cs"/>
                        </a:rPr>
                        <a:t>When software is being installed the user will be asked for a unique reference number or </a:t>
                      </a:r>
                      <a:r>
                        <a:rPr kumimoji="0" lang="en-US" sz="1500" b="1" kern="1200" baseline="0" dirty="0" smtClean="0">
                          <a:solidFill>
                            <a:srgbClr val="FF0000"/>
                          </a:solidFill>
                          <a:effectLst/>
                          <a:latin typeface="Calibri" panose="020F0502020204030204" pitchFamily="34" charset="0"/>
                          <a:ea typeface="+mn-ea"/>
                          <a:cs typeface="+mn-cs"/>
                        </a:rPr>
                        <a:t>product key</a:t>
                      </a:r>
                      <a:r>
                        <a:rPr kumimoji="0" lang="en-US" sz="1500" b="0" kern="1200" baseline="0" dirty="0" smtClean="0">
                          <a:solidFill>
                            <a:schemeClr val="tx1"/>
                          </a:solidFill>
                          <a:effectLst/>
                          <a:latin typeface="Calibri" panose="020F0502020204030204" pitchFamily="34" charset="0"/>
                          <a:ea typeface="+mn-ea"/>
                          <a:cs typeface="+mn-cs"/>
                        </a:rPr>
                        <a:t> (a string of letters and numbers) which was supplied with the original copy of the software.</a:t>
                      </a:r>
                    </a:p>
                    <a:p>
                      <a:pPr marL="568325" lvl="0" indent="-346075">
                        <a:buClr>
                          <a:srgbClr val="00B050"/>
                        </a:buClr>
                        <a:buSzPct val="110000"/>
                        <a:buFont typeface="Arial" panose="020B0604020202020204" pitchFamily="34" charset="0"/>
                        <a:buChar char="•"/>
                      </a:pPr>
                      <a:r>
                        <a:rPr kumimoji="0" lang="en-US" sz="1500" b="0" kern="1200" baseline="0" dirty="0" smtClean="0">
                          <a:solidFill>
                            <a:schemeClr val="tx1"/>
                          </a:solidFill>
                          <a:effectLst/>
                          <a:latin typeface="Calibri" panose="020F0502020204030204" pitchFamily="34" charset="0"/>
                          <a:ea typeface="+mn-ea"/>
                          <a:cs typeface="+mn-cs"/>
                        </a:rPr>
                        <a:t>The user will be asked to click ‘OK’/’I AGREEE’ or put a cross in the box to agree to the license agreement before the software continues to install</a:t>
                      </a:r>
                    </a:p>
                    <a:p>
                      <a:pPr marL="568325" lvl="0" indent="-346075">
                        <a:buClr>
                          <a:srgbClr val="00B050"/>
                        </a:buClr>
                        <a:buSzPct val="110000"/>
                        <a:buFont typeface="Arial" panose="020B0604020202020204" pitchFamily="34" charset="0"/>
                        <a:buChar char="•"/>
                      </a:pPr>
                      <a:r>
                        <a:rPr kumimoji="0" lang="en-US" sz="1500" b="0" kern="1200" baseline="0" dirty="0" smtClean="0">
                          <a:solidFill>
                            <a:schemeClr val="tx1"/>
                          </a:solidFill>
                          <a:effectLst/>
                          <a:latin typeface="Calibri" panose="020F0502020204030204" pitchFamily="34" charset="0"/>
                          <a:ea typeface="+mn-ea"/>
                          <a:cs typeface="+mn-cs"/>
                        </a:rPr>
                        <a:t>The original software packaging comes with a sticker informing the purchaser that it is illegal to make copies of the software, often a </a:t>
                      </a:r>
                      <a:r>
                        <a:rPr kumimoji="0" lang="en-US" sz="1500" b="1" kern="1200" baseline="0" dirty="0" smtClean="0">
                          <a:solidFill>
                            <a:srgbClr val="FF0000"/>
                          </a:solidFill>
                          <a:effectLst/>
                          <a:latin typeface="Calibri" panose="020F0502020204030204" pitchFamily="34" charset="0"/>
                          <a:ea typeface="+mn-ea"/>
                          <a:cs typeface="+mn-cs"/>
                        </a:rPr>
                        <a:t>hologram</a:t>
                      </a:r>
                      <a:r>
                        <a:rPr kumimoji="0" lang="en-US" sz="1500" b="0" kern="1200" baseline="0" dirty="0" smtClean="0">
                          <a:solidFill>
                            <a:schemeClr val="tx1"/>
                          </a:solidFill>
                          <a:effectLst/>
                          <a:latin typeface="Calibri" panose="020F0502020204030204" pitchFamily="34" charset="0"/>
                          <a:ea typeface="+mn-ea"/>
                          <a:cs typeface="+mn-cs"/>
                        </a:rPr>
                        <a:t> indicating that this is a genuine copy.</a:t>
                      </a:r>
                    </a:p>
                    <a:p>
                      <a:pPr marL="568325" lvl="0" indent="-346075">
                        <a:buClr>
                          <a:srgbClr val="00B050"/>
                        </a:buClr>
                        <a:buSzPct val="110000"/>
                        <a:buFont typeface="Arial" panose="020B0604020202020204" pitchFamily="34" charset="0"/>
                        <a:buChar char="•"/>
                      </a:pPr>
                      <a:r>
                        <a:rPr kumimoji="0" lang="en-US" sz="1500" b="0" kern="1200" baseline="0" dirty="0" smtClean="0">
                          <a:solidFill>
                            <a:schemeClr val="tx1"/>
                          </a:solidFill>
                          <a:effectLst/>
                          <a:latin typeface="Calibri" panose="020F0502020204030204" pitchFamily="34" charset="0"/>
                          <a:ea typeface="+mn-ea"/>
                          <a:cs typeface="+mn-cs"/>
                        </a:rPr>
                        <a:t>Some software will only run if the CD-ROM, DVD-ROM or memory stick is actually in the drive; this stops illegal multiple use and network use of software.</a:t>
                      </a:r>
                    </a:p>
                    <a:p>
                      <a:pPr marL="568325" lvl="0" indent="-346075">
                        <a:buClr>
                          <a:srgbClr val="00B050"/>
                        </a:buClr>
                        <a:buSzPct val="110000"/>
                        <a:buFont typeface="Arial" panose="020B0604020202020204" pitchFamily="34" charset="0"/>
                        <a:buChar char="•"/>
                      </a:pPr>
                      <a:r>
                        <a:rPr kumimoji="0" lang="en-US" sz="1500" b="0" kern="1200" baseline="0" dirty="0" smtClean="0">
                          <a:solidFill>
                            <a:schemeClr val="tx1"/>
                          </a:solidFill>
                          <a:effectLst/>
                          <a:latin typeface="Calibri" panose="020F0502020204030204" pitchFamily="34" charset="0"/>
                          <a:ea typeface="+mn-ea"/>
                          <a:cs typeface="+mn-cs"/>
                        </a:rPr>
                        <a:t>Some software will only run if the </a:t>
                      </a:r>
                      <a:r>
                        <a:rPr kumimoji="0" lang="en-US" sz="1500" b="1" kern="1200" baseline="0" dirty="0" smtClean="0">
                          <a:solidFill>
                            <a:srgbClr val="FF0000"/>
                          </a:solidFill>
                          <a:effectLst/>
                          <a:latin typeface="Calibri" panose="020F0502020204030204" pitchFamily="34" charset="0"/>
                          <a:ea typeface="+mn-ea"/>
                          <a:cs typeface="+mn-cs"/>
                        </a:rPr>
                        <a:t>dongle</a:t>
                      </a:r>
                      <a:r>
                        <a:rPr kumimoji="0" lang="en-US" sz="1500" b="0" kern="1200" baseline="0" dirty="0" smtClean="0">
                          <a:solidFill>
                            <a:schemeClr val="tx1"/>
                          </a:solidFill>
                          <a:effectLst/>
                          <a:latin typeface="Calibri" panose="020F0502020204030204" pitchFamily="34" charset="0"/>
                          <a:ea typeface="+mn-ea"/>
                          <a:cs typeface="+mn-cs"/>
                        </a:rPr>
                        <a:t> is plugged into one od the USB ports (a dongle is a small device plugged into a USB to allow wireless devices to work and for installing may contain certain files needed to operate). </a:t>
                      </a:r>
                    </a:p>
                    <a:p>
                      <a:pPr marL="568325" lvl="0" indent="-346075">
                        <a:buClr>
                          <a:srgbClr val="00B050"/>
                        </a:buClr>
                        <a:buSzPct val="110000"/>
                        <a:buFont typeface="Arial" panose="020B0604020202020204" pitchFamily="34" charset="0"/>
                        <a:buChar char="•"/>
                      </a:pPr>
                      <a:r>
                        <a:rPr kumimoji="0" lang="en-US" sz="1500" b="0" kern="1200" baseline="0" dirty="0" smtClean="0">
                          <a:solidFill>
                            <a:schemeClr val="tx1"/>
                          </a:solidFill>
                          <a:effectLst/>
                          <a:latin typeface="Calibri" panose="020F0502020204030204" pitchFamily="34" charset="0"/>
                          <a:ea typeface="+mn-ea"/>
                          <a:cs typeface="+mn-cs"/>
                        </a:rPr>
                        <a:t>The Federation Against Software Theft (FAST) was set up in the UK many years ago to protect the software industry against piracy. FAST prosecutes firms and individuals who are involved in any copyright infringements. There are legal penalties for anyone found guilty of such infringements.</a:t>
                      </a:r>
                    </a:p>
                    <a:p>
                      <a:pPr marL="346075" lvl="0" indent="-346075">
                        <a:buClr>
                          <a:srgbClr val="00B050"/>
                        </a:buClr>
                        <a:buFont typeface="Wingdings 3" panose="05040102010807070707" pitchFamily="18" charset="2"/>
                        <a:buChar char=""/>
                      </a:pPr>
                      <a:r>
                        <a:rPr kumimoji="0" lang="en-US" sz="1500" b="0" kern="1200" baseline="0" dirty="0" smtClean="0">
                          <a:solidFill>
                            <a:schemeClr val="tx1"/>
                          </a:solidFill>
                          <a:effectLst/>
                          <a:latin typeface="Calibri" panose="020F0502020204030204" pitchFamily="34" charset="0"/>
                          <a:ea typeface="+mn-ea"/>
                          <a:cs typeface="+mn-cs"/>
                        </a:rPr>
                        <a:t>Similar organisations exist in many countries to globally protect software from piracy. The following extract is a typical example of how strict the anti-piracy laws are in many countries:</a:t>
                      </a:r>
                    </a:p>
                    <a:p>
                      <a:pPr marL="346075" lvl="0" indent="-346075">
                        <a:buClr>
                          <a:srgbClr val="00B050"/>
                        </a:buClr>
                        <a:buFont typeface="Wingdings 3" panose="05040102010807070707" pitchFamily="18" charset="2"/>
                        <a:buChar char=""/>
                      </a:pPr>
                      <a:r>
                        <a:rPr kumimoji="0" lang="en-US" sz="1500" b="1" kern="1200" baseline="0" dirty="0" smtClean="0">
                          <a:solidFill>
                            <a:srgbClr val="002060"/>
                          </a:solidFill>
                          <a:effectLst/>
                          <a:latin typeface="Calibri" panose="020F0502020204030204" pitchFamily="34" charset="0"/>
                          <a:ea typeface="+mn-ea"/>
                          <a:cs typeface="+mn-cs"/>
                        </a:rPr>
                        <a:t>TRADERS FINED $100,000</a:t>
                      </a:r>
                    </a:p>
                    <a:p>
                      <a:pPr marL="346075" lvl="0" indent="-346075">
                        <a:buClr>
                          <a:srgbClr val="00B050"/>
                        </a:buClr>
                        <a:buFont typeface="Wingdings 3" panose="05040102010807070707" pitchFamily="18" charset="2"/>
                        <a:buChar char=""/>
                      </a:pPr>
                      <a:r>
                        <a:rPr kumimoji="0" lang="en-US" sz="1500" b="0" kern="1200" baseline="0" dirty="0" smtClean="0">
                          <a:solidFill>
                            <a:srgbClr val="002060"/>
                          </a:solidFill>
                          <a:effectLst/>
                          <a:latin typeface="Calibri" panose="020F0502020204030204" pitchFamily="34" charset="0"/>
                          <a:ea typeface="+mn-ea"/>
                          <a:cs typeface="+mn-cs"/>
                        </a:rPr>
                        <a:t>Two eBay traders (from the US) agreed this week to pay a total of $100,000 in damages after they were caught selling illegal copies of Norton Security software. The SIIA settled the case against the 2 traders who also agreed to stop selling software and identifies their customers and suppliers.</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166</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62382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2680" dirty="0" smtClean="0"/>
              <a:t>9.2.2 </a:t>
            </a:r>
            <a:r>
              <a:rPr lang="en-GB" sz="2680" dirty="0"/>
              <a:t>– </a:t>
            </a:r>
            <a:r>
              <a:rPr lang="en-GB" sz="2680" dirty="0" smtClean="0"/>
              <a:t>Legal, Moral, Ethical and Cultural Implications</a:t>
            </a:r>
            <a:endParaRPr lang="en-GB" sz="268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4098392791"/>
              </p:ext>
            </p:extLst>
          </p:nvPr>
        </p:nvGraphicFramePr>
        <p:xfrm>
          <a:off x="323527" y="1196752"/>
          <a:ext cx="6480721" cy="5212080"/>
        </p:xfrm>
        <a:graphic>
          <a:graphicData uri="http://schemas.openxmlformats.org/drawingml/2006/table">
            <a:tbl>
              <a:tblPr firstRow="1" bandRow="1">
                <a:tableStyleId>{2D5ABB26-0587-4C30-8999-92F81FD0307C}</a:tableStyleId>
              </a:tblPr>
              <a:tblGrid>
                <a:gridCol w="6480721"/>
              </a:tblGrid>
              <a:tr h="4680520">
                <a:tc>
                  <a:txBody>
                    <a:bodyPr/>
                    <a:lstStyle/>
                    <a:p>
                      <a:pPr marL="0" lvl="0" indent="0">
                        <a:buClr>
                          <a:srgbClr val="00B050"/>
                        </a:buClr>
                        <a:buFont typeface="Wingdings 3" panose="05040102010807070707" pitchFamily="18" charset="2"/>
                        <a:buNone/>
                      </a:pPr>
                      <a:r>
                        <a:rPr kumimoji="0" lang="en-US" sz="1600" b="1" kern="1200" baseline="0" dirty="0" smtClean="0">
                          <a:solidFill>
                            <a:schemeClr val="tx1"/>
                          </a:solidFill>
                          <a:effectLst/>
                          <a:latin typeface="Calibri" panose="020F0502020204030204" pitchFamily="34" charset="0"/>
                          <a:ea typeface="+mn-ea"/>
                          <a:cs typeface="+mn-cs"/>
                        </a:rPr>
                        <a:t>9.2.2 – Legal, Moral, Ethical and Cultural Implications</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Definitions:</a:t>
                      </a:r>
                    </a:p>
                    <a:p>
                      <a:pPr marL="285750" lvl="0" indent="-285750">
                        <a:buClr>
                          <a:srgbClr val="00B050"/>
                        </a:buClr>
                        <a:buFont typeface="Wingdings 3" panose="05040102010807070707" pitchFamily="18" charset="2"/>
                        <a:buChar char=""/>
                      </a:pPr>
                      <a:r>
                        <a:rPr kumimoji="0" lang="en-US" sz="1600" b="1" kern="1200" baseline="0" dirty="0" smtClean="0">
                          <a:solidFill>
                            <a:srgbClr val="FF0000"/>
                          </a:solidFill>
                          <a:effectLst/>
                          <a:latin typeface="Calibri" panose="020F0502020204030204" pitchFamily="34" charset="0"/>
                          <a:ea typeface="+mn-ea"/>
                          <a:cs typeface="+mn-cs"/>
                        </a:rPr>
                        <a:t>Legal</a:t>
                      </a:r>
                      <a:r>
                        <a:rPr kumimoji="0" lang="en-US" sz="1600" b="0" kern="1200" baseline="0" dirty="0" smtClean="0">
                          <a:solidFill>
                            <a:schemeClr val="tx1"/>
                          </a:solidFill>
                          <a:effectLst/>
                          <a:latin typeface="Calibri" panose="020F0502020204030204" pitchFamily="34" charset="0"/>
                          <a:ea typeface="+mn-ea"/>
                          <a:cs typeface="+mn-cs"/>
                        </a:rPr>
                        <a:t> – </a:t>
                      </a:r>
                      <a:r>
                        <a:rPr kumimoji="0" lang="en-US" sz="1600" b="0" kern="1200" baseline="0" dirty="0" smtClean="0">
                          <a:solidFill>
                            <a:schemeClr val="tx1"/>
                          </a:solidFill>
                          <a:effectLst/>
                          <a:latin typeface="Calibri" panose="020F0502020204030204" pitchFamily="34" charset="0"/>
                          <a:ea typeface="+mn-ea"/>
                          <a:cs typeface="+mn-cs"/>
                        </a:rPr>
                        <a:t>covers the law, whether an action is punishable by law</a:t>
                      </a:r>
                      <a:endParaRPr kumimoji="0" lang="en-US" sz="1600" b="0" kern="1200" baseline="0" dirty="0" smtClean="0">
                        <a:solidFill>
                          <a:schemeClr val="tx1"/>
                        </a:solidFill>
                        <a:effectLst/>
                        <a:latin typeface="Calibri" panose="020F0502020204030204" pitchFamily="34" charset="0"/>
                        <a:ea typeface="+mn-ea"/>
                        <a:cs typeface="+mn-cs"/>
                      </a:endParaRPr>
                    </a:p>
                    <a:p>
                      <a:pPr marL="285750" lvl="0" indent="-285750">
                        <a:buClr>
                          <a:srgbClr val="00B050"/>
                        </a:buClr>
                        <a:buFont typeface="Wingdings 3" panose="05040102010807070707" pitchFamily="18" charset="2"/>
                        <a:buChar char=""/>
                      </a:pPr>
                      <a:r>
                        <a:rPr kumimoji="0" lang="en-US" sz="1600" b="1" kern="1200" baseline="0" dirty="0" smtClean="0">
                          <a:solidFill>
                            <a:srgbClr val="FF0000"/>
                          </a:solidFill>
                          <a:effectLst/>
                          <a:latin typeface="Calibri" panose="020F0502020204030204" pitchFamily="34" charset="0"/>
                          <a:ea typeface="+mn-ea"/>
                          <a:cs typeface="+mn-cs"/>
                        </a:rPr>
                        <a:t>Moral</a:t>
                      </a:r>
                      <a:r>
                        <a:rPr kumimoji="0" lang="en-US" sz="1600" b="0" kern="1200" baseline="0" dirty="0" smtClean="0">
                          <a:solidFill>
                            <a:schemeClr val="tx1"/>
                          </a:solidFill>
                          <a:effectLst/>
                          <a:latin typeface="Calibri" panose="020F0502020204030204" pitchFamily="34" charset="0"/>
                          <a:ea typeface="+mn-ea"/>
                          <a:cs typeface="+mn-cs"/>
                        </a:rPr>
                        <a:t> – </a:t>
                      </a:r>
                      <a:r>
                        <a:rPr kumimoji="0" lang="en-US" sz="1600" b="0" kern="1200" baseline="0" dirty="0" smtClean="0">
                          <a:solidFill>
                            <a:schemeClr val="tx1"/>
                          </a:solidFill>
                          <a:effectLst/>
                          <a:latin typeface="Calibri" panose="020F0502020204030204" pitchFamily="34" charset="0"/>
                          <a:ea typeface="+mn-ea"/>
                          <a:cs typeface="+mn-cs"/>
                        </a:rPr>
                        <a:t>governs the private and personal interactions between people and is usually determined by the person concerned</a:t>
                      </a:r>
                      <a:endParaRPr kumimoji="0" lang="en-US" sz="1600" b="0" kern="1200" baseline="0" dirty="0" smtClean="0">
                        <a:solidFill>
                          <a:schemeClr val="tx1"/>
                        </a:solidFill>
                        <a:effectLst/>
                        <a:latin typeface="Calibri" panose="020F0502020204030204" pitchFamily="34" charset="0"/>
                        <a:ea typeface="+mn-ea"/>
                        <a:cs typeface="+mn-cs"/>
                      </a:endParaRPr>
                    </a:p>
                    <a:p>
                      <a:pPr marL="285750" lvl="0" indent="-285750">
                        <a:buClr>
                          <a:srgbClr val="00B050"/>
                        </a:buClr>
                        <a:buFont typeface="Wingdings 3" panose="05040102010807070707" pitchFamily="18" charset="2"/>
                        <a:buChar char=""/>
                      </a:pPr>
                      <a:r>
                        <a:rPr kumimoji="0" lang="en-US" sz="1600" b="1" kern="1200" baseline="0" dirty="0" smtClean="0">
                          <a:solidFill>
                            <a:srgbClr val="FF0000"/>
                          </a:solidFill>
                          <a:effectLst/>
                          <a:latin typeface="Calibri" panose="020F0502020204030204" pitchFamily="34" charset="0"/>
                          <a:ea typeface="+mn-ea"/>
                          <a:cs typeface="+mn-cs"/>
                        </a:rPr>
                        <a:t>Ethical</a:t>
                      </a:r>
                      <a:r>
                        <a:rPr kumimoji="0" lang="en-US" sz="1600" b="0" kern="1200" baseline="0" dirty="0" smtClean="0">
                          <a:solidFill>
                            <a:schemeClr val="tx1"/>
                          </a:solidFill>
                          <a:effectLst/>
                          <a:latin typeface="Calibri" panose="020F0502020204030204" pitchFamily="34" charset="0"/>
                          <a:ea typeface="+mn-ea"/>
                          <a:cs typeface="+mn-cs"/>
                        </a:rPr>
                        <a:t> </a:t>
                      </a:r>
                      <a:r>
                        <a:rPr kumimoji="0" lang="en-US" sz="1600" b="0" kern="1200" baseline="0" dirty="0" smtClean="0">
                          <a:solidFill>
                            <a:schemeClr val="tx1"/>
                          </a:solidFill>
                          <a:effectLst/>
                          <a:latin typeface="Calibri" panose="020F0502020204030204" pitchFamily="34" charset="0"/>
                          <a:ea typeface="+mn-ea"/>
                          <a:cs typeface="+mn-cs"/>
                        </a:rPr>
                        <a:t>– governs professional interactions, i.e. cods if behavior practiced by a society or group of people sometimes going against an individuals sense of morality.</a:t>
                      </a:r>
                      <a:endParaRPr kumimoji="0" lang="en-US" sz="1600" b="0" kern="1200" baseline="0" dirty="0" smtClean="0">
                        <a:solidFill>
                          <a:schemeClr val="tx1"/>
                        </a:solidFill>
                        <a:effectLst/>
                        <a:latin typeface="Calibri" panose="020F0502020204030204" pitchFamily="34" charset="0"/>
                        <a:ea typeface="+mn-ea"/>
                        <a:cs typeface="+mn-cs"/>
                      </a:endParaRPr>
                    </a:p>
                    <a:p>
                      <a:pPr marL="285750" lvl="0" indent="-285750">
                        <a:buClr>
                          <a:srgbClr val="00B050"/>
                        </a:buClr>
                        <a:buFont typeface="Wingdings 3" panose="05040102010807070707" pitchFamily="18" charset="2"/>
                        <a:buChar char=""/>
                      </a:pPr>
                      <a:r>
                        <a:rPr kumimoji="0" lang="en-US" sz="1600" b="1" kern="1200" baseline="0" dirty="0" smtClean="0">
                          <a:solidFill>
                            <a:srgbClr val="FF0000"/>
                          </a:solidFill>
                          <a:effectLst/>
                          <a:latin typeface="Calibri" panose="020F0502020204030204" pitchFamily="34" charset="0"/>
                          <a:ea typeface="+mn-ea"/>
                          <a:cs typeface="+mn-cs"/>
                        </a:rPr>
                        <a:t>Cultural</a:t>
                      </a:r>
                      <a:r>
                        <a:rPr kumimoji="0" lang="en-US" sz="1600" b="0" kern="1200" baseline="0" dirty="0" smtClean="0">
                          <a:solidFill>
                            <a:schemeClr val="tx1"/>
                          </a:solidFill>
                          <a:effectLst/>
                          <a:latin typeface="Calibri" panose="020F0502020204030204" pitchFamily="34" charset="0"/>
                          <a:ea typeface="+mn-ea"/>
                          <a:cs typeface="+mn-cs"/>
                        </a:rPr>
                        <a:t> – </a:t>
                      </a:r>
                      <a:r>
                        <a:rPr kumimoji="0" lang="en-US" sz="1600" b="0" kern="1200" baseline="0" dirty="0" smtClean="0">
                          <a:solidFill>
                            <a:schemeClr val="tx1"/>
                          </a:solidFill>
                          <a:effectLst/>
                          <a:latin typeface="Calibri" panose="020F0502020204030204" pitchFamily="34" charset="0"/>
                          <a:ea typeface="+mn-ea"/>
                          <a:cs typeface="+mn-cs"/>
                        </a:rPr>
                        <a:t>refers to the attitude, values and practices shared by a society or group of people.</a:t>
                      </a:r>
                      <a:endParaRPr kumimoji="0" lang="en-US" sz="1600" b="0" kern="1200" baseline="0" dirty="0" smtClean="0">
                        <a:solidFill>
                          <a:schemeClr val="tx1"/>
                        </a:solidFill>
                        <a:effectLst/>
                        <a:latin typeface="Calibri" panose="020F0502020204030204" pitchFamily="34" charset="0"/>
                        <a:ea typeface="+mn-ea"/>
                        <a:cs typeface="+mn-cs"/>
                      </a:endParaRP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Essentially anything that breaks the law is termed </a:t>
                      </a:r>
                      <a:r>
                        <a:rPr kumimoji="0" lang="en-US" sz="1600" b="0" i="1" kern="1200" baseline="0" dirty="0" smtClean="0">
                          <a:solidFill>
                            <a:schemeClr val="tx1"/>
                          </a:solidFill>
                          <a:effectLst/>
                          <a:latin typeface="Calibri" panose="020F0502020204030204" pitchFamily="34" charset="0"/>
                          <a:ea typeface="+mn-ea"/>
                          <a:cs typeface="+mn-cs"/>
                        </a:rPr>
                        <a:t>illegal</a:t>
                      </a:r>
                      <a:r>
                        <a:rPr kumimoji="0" lang="en-US" sz="1600" b="0" i="0" kern="1200" baseline="0" dirty="0" smtClean="0">
                          <a:solidFill>
                            <a:schemeClr val="tx1"/>
                          </a:solidFill>
                          <a:effectLst/>
                          <a:latin typeface="Calibri" panose="020F0502020204030204" pitchFamily="34" charset="0"/>
                          <a:ea typeface="+mn-ea"/>
                          <a:cs typeface="+mn-cs"/>
                        </a:rPr>
                        <a:t>. Examples from ICT would include copying software and then selling it without the permission of the copyright holders.</a:t>
                      </a:r>
                    </a:p>
                    <a:p>
                      <a:pPr marL="285750" lvl="0" indent="-285750">
                        <a:buClr>
                          <a:srgbClr val="00B050"/>
                        </a:buClr>
                        <a:buFont typeface="Wingdings 3" panose="05040102010807070707" pitchFamily="18" charset="2"/>
                        <a:buChar char=""/>
                      </a:pPr>
                      <a:r>
                        <a:rPr kumimoji="0" lang="en-US" sz="1600" b="0" i="0" kern="1200" baseline="0" dirty="0" smtClean="0">
                          <a:solidFill>
                            <a:schemeClr val="tx1"/>
                          </a:solidFill>
                          <a:effectLst/>
                          <a:latin typeface="Calibri" panose="020F0502020204030204" pitchFamily="34" charset="0"/>
                          <a:ea typeface="+mn-ea"/>
                          <a:cs typeface="+mn-cs"/>
                        </a:rPr>
                        <a:t>Morality covers the human desire to distinguish between right and wrong. The only problem here is that culture can get in the way. What may be immoral in some cultures is regarded as acceptable practice in some others. Because something is immoral, it isn’t necessarily illegal (and vice versa). Altering websites or creating fake websites is not in itself illegal; provided the person who carries out the act does not try to gain from their actions – it is simply an immoral act since it can cause distress to others who are not aware that it was simply a harmless prank.</a:t>
                      </a:r>
                      <a:endParaRPr kumimoji="0" lang="en-US" sz="1600" b="0" kern="1200" baseline="0" dirty="0" smtClean="0">
                        <a:solidFill>
                          <a:schemeClr val="tx1"/>
                        </a:solidFill>
                        <a:effectLst/>
                        <a:latin typeface="Calibri" panose="020F0502020204030204" pitchFamily="34" charset="0"/>
                        <a:ea typeface="+mn-ea"/>
                        <a:cs typeface="+mn-cs"/>
                      </a:endParaRP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166</a:t>
            </a:r>
            <a:endParaRPr lang="en-GB"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22357079"/>
              </p:ext>
            </p:extLst>
          </p:nvPr>
        </p:nvGraphicFramePr>
        <p:xfrm>
          <a:off x="6876256" y="1161875"/>
          <a:ext cx="1907901" cy="5419545"/>
        </p:xfrm>
        <a:graphic>
          <a:graphicData uri="http://schemas.openxmlformats.org/drawingml/2006/table">
            <a:tbl>
              <a:tblPr firstRow="1" firstCol="1" lastRow="1" lastCol="1" bandRow="1" bandCol="1">
                <a:effectLst>
                  <a:outerShdw blurRad="127000" dist="38100" dir="2700000" sx="102000" sy="102000" algn="tl" rotWithShape="0">
                    <a:prstClr val="black">
                      <a:alpha val="40000"/>
                    </a:prstClr>
                  </a:outerShdw>
                </a:effectLst>
                <a:tableStyleId>{2D5ABB26-0587-4C30-8999-92F81FD0307C}</a:tableStyleId>
              </a:tblPr>
              <a:tblGrid>
                <a:gridCol w="1907901"/>
              </a:tblGrid>
              <a:tr h="394917">
                <a:tc>
                  <a:txBody>
                    <a:bodyPr/>
                    <a:lstStyle/>
                    <a:p>
                      <a:pPr>
                        <a:spcAft>
                          <a:spcPts val="0"/>
                        </a:spcAft>
                      </a:pPr>
                      <a:endParaRPr lang="en-GB" sz="16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Is all the software on your home computer legal? Do you know?</a:t>
                      </a: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rPr>
                        <a:t>What is a trial runs out, is it still legal.</a:t>
                      </a: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Does your country have copyright?</a:t>
                      </a: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rPr>
                        <a:t>How much does software cost, when did you last buy a full price package.</a:t>
                      </a: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How does the school make itself legal.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274" y="1196752"/>
            <a:ext cx="1749872" cy="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8795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p:cNvSpPr txBox="1">
            <a:spLocks/>
          </p:cNvSpPr>
          <p:nvPr/>
        </p:nvSpPr>
        <p:spPr>
          <a:xfrm>
            <a:off x="179512" y="1081976"/>
            <a:ext cx="8715375" cy="562600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fontAlgn="auto">
              <a:buNone/>
            </a:pPr>
            <a:endParaRPr lang="en-US" sz="2800" dirty="0" smtClean="0">
              <a:latin typeface="Arial" panose="020B0604020202020204" pitchFamily="34" charset="0"/>
              <a:cs typeface="Arial" panose="020B0604020202020204" pitchFamily="34" charset="0"/>
            </a:endParaRPr>
          </a:p>
        </p:txBody>
      </p:sp>
      <p:sp>
        <p:nvSpPr>
          <p:cNvPr id="13" name="Round Same Side Corner Rectangle 12">
            <a:hlinkClick r:id="rId3" action="ppaction://hlinksldjump"/>
          </p:cNvPr>
          <p:cNvSpPr/>
          <p:nvPr/>
        </p:nvSpPr>
        <p:spPr>
          <a:xfrm>
            <a:off x="179512" y="724786"/>
            <a:ext cx="1142385"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t>Chapters</a:t>
            </a:r>
            <a:endParaRPr lang="en-GB" b="1" dirty="0"/>
          </a:p>
        </p:txBody>
      </p:sp>
      <p:sp>
        <p:nvSpPr>
          <p:cNvPr id="27" name="Round Same Side Corner Rectangle 26">
            <a:hlinkClick r:id="rId4" action="ppaction://hlinkpres?slideindex=1&amp;slidetitle="/>
          </p:cNvPr>
          <p:cNvSpPr/>
          <p:nvPr/>
        </p:nvSpPr>
        <p:spPr>
          <a:xfrm>
            <a:off x="1389903"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1</a:t>
            </a:r>
            <a:endParaRPr lang="en-GB" b="1" dirty="0">
              <a:latin typeface="Calibri" panose="020F0502020204030204" pitchFamily="34" charset="0"/>
            </a:endParaRPr>
          </a:p>
        </p:txBody>
      </p:sp>
      <p:sp>
        <p:nvSpPr>
          <p:cNvPr id="3074" name="Title 1"/>
          <p:cNvSpPr>
            <a:spLocks noGrp="1"/>
          </p:cNvSpPr>
          <p:nvPr>
            <p:ph type="title"/>
          </p:nvPr>
        </p:nvSpPr>
        <p:spPr>
          <a:xfrm>
            <a:off x="86816" y="69572"/>
            <a:ext cx="8229600" cy="623124"/>
          </a:xfrm>
        </p:spPr>
        <p:txBody>
          <a:bodyPr>
            <a:normAutofit fontScale="90000"/>
          </a:bodyPr>
          <a:lstStyle/>
          <a:p>
            <a:r>
              <a:rPr lang="en-US" sz="3600" dirty="0">
                <a:latin typeface="Arial" panose="020B0604020202020204" pitchFamily="34" charset="0"/>
                <a:cs typeface="Arial" panose="020B0604020202020204" pitchFamily="34" charset="0"/>
              </a:rPr>
              <a:t>Assessment </a:t>
            </a:r>
            <a:r>
              <a:rPr lang="en-US" sz="3600" dirty="0" smtClean="0">
                <a:latin typeface="Arial" panose="020B0604020202020204" pitchFamily="34" charset="0"/>
                <a:cs typeface="Arial" panose="020B0604020202020204" pitchFamily="34" charset="0"/>
              </a:rPr>
              <a:t>At A Glance</a:t>
            </a:r>
            <a:endParaRPr lang="en-GB" sz="3600" b="1" dirty="0" smtClean="0"/>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906951526"/>
              </p:ext>
            </p:extLst>
          </p:nvPr>
        </p:nvGraphicFramePr>
        <p:xfrm>
          <a:off x="323528" y="1268760"/>
          <a:ext cx="8424936" cy="5278120"/>
        </p:xfrm>
        <a:graphic>
          <a:graphicData uri="http://schemas.openxmlformats.org/drawingml/2006/table">
            <a:tbl>
              <a:tblPr firstRow="1" bandRow="1">
                <a:tableStyleId>{5C22544A-7EE6-4342-B048-85BDC9FD1C3A}</a:tableStyleId>
              </a:tblPr>
              <a:tblGrid>
                <a:gridCol w="7344816"/>
                <a:gridCol w="1080120"/>
              </a:tblGrid>
              <a:tr h="370840">
                <a:tc>
                  <a:txBody>
                    <a:bodyPr/>
                    <a:lstStyle/>
                    <a:p>
                      <a:r>
                        <a:rPr lang="en-US" sz="1600" dirty="0" smtClean="0">
                          <a:latin typeface="Calibri" panose="020F0502020204030204" pitchFamily="34" charset="0"/>
                        </a:rPr>
                        <a:t>Components</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Weighting</a:t>
                      </a:r>
                      <a:endParaRPr lang="en-GB" sz="1600" dirty="0">
                        <a:latin typeface="Calibri" panose="020F0502020204030204" pitchFamily="34" charset="0"/>
                      </a:endParaRPr>
                    </a:p>
                  </a:txBody>
                  <a:tcPr/>
                </a:tc>
              </a:tr>
              <a:tr h="370840">
                <a:tc>
                  <a:txBody>
                    <a:bodyPr/>
                    <a:lstStyle/>
                    <a:p>
                      <a:r>
                        <a:rPr kumimoji="0" lang="en-US" sz="1600" b="1" i="0" u="none" strike="noStrike" kern="1200" baseline="0" dirty="0" smtClean="0">
                          <a:solidFill>
                            <a:schemeClr val="dk1"/>
                          </a:solidFill>
                          <a:latin typeface="Calibri" panose="020F0502020204030204" pitchFamily="34" charset="0"/>
                          <a:ea typeface="+mn-ea"/>
                          <a:cs typeface="+mn-cs"/>
                        </a:rPr>
                        <a:t>Paper 1 Theory                                                                                                                  2 hours</a:t>
                      </a:r>
                    </a:p>
                    <a:p>
                      <a:r>
                        <a:rPr kumimoji="0" lang="en-US" sz="1600" b="0" i="0" u="none" strike="noStrike" kern="1200" baseline="0" dirty="0" smtClean="0">
                          <a:solidFill>
                            <a:schemeClr val="dk1"/>
                          </a:solidFill>
                          <a:latin typeface="Calibri" panose="020F0502020204030204" pitchFamily="34" charset="0"/>
                          <a:ea typeface="+mn-ea"/>
                          <a:cs typeface="+mn-cs"/>
                        </a:rPr>
                        <a:t>This written paper tests sections 1–21 of the syllabus content. All questions are compulsory, mostly multiple choice or short answer questions, but also some </a:t>
                      </a:r>
                      <a:r>
                        <a:rPr kumimoji="0" lang="en-GB" sz="1600" b="0" i="0" u="none" strike="noStrike" kern="1200" baseline="0" dirty="0" smtClean="0">
                          <a:solidFill>
                            <a:schemeClr val="dk1"/>
                          </a:solidFill>
                          <a:latin typeface="Calibri" panose="020F0502020204030204" pitchFamily="34" charset="0"/>
                          <a:ea typeface="+mn-ea"/>
                          <a:cs typeface="+mn-cs"/>
                        </a:rPr>
                        <a:t>require longer answers.</a:t>
                      </a:r>
                    </a:p>
                    <a:p>
                      <a:r>
                        <a:rPr kumimoji="0" lang="en-GB" sz="1600" b="0" i="0" u="none" strike="noStrike" kern="1200" baseline="0" dirty="0" smtClean="0">
                          <a:solidFill>
                            <a:schemeClr val="dk1"/>
                          </a:solidFill>
                          <a:latin typeface="Calibri" panose="020F0502020204030204" pitchFamily="34" charset="0"/>
                          <a:ea typeface="+mn-ea"/>
                          <a:cs typeface="+mn-cs"/>
                        </a:rPr>
                        <a:t>100 marks</a:t>
                      </a:r>
                    </a:p>
                    <a:p>
                      <a:r>
                        <a:rPr kumimoji="0" lang="en-GB" sz="1600" b="0" i="0" u="none" strike="noStrike" kern="1200" baseline="0" dirty="0" smtClean="0">
                          <a:solidFill>
                            <a:schemeClr val="dk1"/>
                          </a:solidFill>
                          <a:latin typeface="Calibri" panose="020F0502020204030204" pitchFamily="34" charset="0"/>
                          <a:ea typeface="+mn-ea"/>
                          <a:cs typeface="+mn-cs"/>
                        </a:rPr>
                        <a:t>External assessment</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40%</a:t>
                      </a:r>
                      <a:endParaRPr lang="en-GB" sz="1600" dirty="0">
                        <a:latin typeface="Calibri" panose="020F0502020204030204" pitchFamily="34" charset="0"/>
                      </a:endParaRPr>
                    </a:p>
                  </a:txBody>
                  <a:tcPr/>
                </a:tc>
              </a:tr>
              <a:tr h="370840">
                <a:tc>
                  <a:txBody>
                    <a:bodyPr/>
                    <a:lstStyle/>
                    <a:p>
                      <a:r>
                        <a:rPr kumimoji="0" lang="fr-FR" sz="1600" b="1" i="0" u="none" strike="noStrike" kern="1200" baseline="0" dirty="0" smtClean="0">
                          <a:solidFill>
                            <a:schemeClr val="dk1"/>
                          </a:solidFill>
                          <a:latin typeface="Calibri" panose="020F0502020204030204" pitchFamily="34" charset="0"/>
                          <a:ea typeface="+mn-ea"/>
                          <a:cs typeface="+mn-cs"/>
                        </a:rPr>
                        <a:t>Paper 2 Document Production, Data Manipulation</a:t>
                      </a:r>
                    </a:p>
                    <a:p>
                      <a:r>
                        <a:rPr kumimoji="0" lang="en-US" sz="1600" b="1" i="0" u="none" strike="noStrike" kern="1200" baseline="0" dirty="0" smtClean="0">
                          <a:solidFill>
                            <a:schemeClr val="dk1"/>
                          </a:solidFill>
                          <a:latin typeface="Calibri" panose="020F0502020204030204" pitchFamily="34" charset="0"/>
                          <a:ea typeface="+mn-ea"/>
                          <a:cs typeface="+mn-cs"/>
                        </a:rPr>
                        <a:t>and Presentations                                                                                       2 hours 30 minutes</a:t>
                      </a:r>
                    </a:p>
                    <a:p>
                      <a:r>
                        <a:rPr kumimoji="0" lang="en-US" sz="1600" b="0" i="0" u="none" strike="noStrike" kern="1200" baseline="0" dirty="0" smtClean="0">
                          <a:solidFill>
                            <a:schemeClr val="dk1"/>
                          </a:solidFill>
                          <a:latin typeface="Calibri" panose="020F0502020204030204" pitchFamily="34" charset="0"/>
                          <a:ea typeface="+mn-ea"/>
                          <a:cs typeface="+mn-cs"/>
                        </a:rPr>
                        <a:t>This test assesses the practical skills needed to use the applications covered in sections 17, 18 and 19 of the syllabus content.</a:t>
                      </a:r>
                    </a:p>
                    <a:p>
                      <a:r>
                        <a:rPr kumimoji="0" lang="en-GB" sz="1600" b="0" i="0" u="none" strike="noStrike" kern="1200" baseline="0" dirty="0" smtClean="0">
                          <a:solidFill>
                            <a:schemeClr val="dk1"/>
                          </a:solidFill>
                          <a:latin typeface="Calibri" panose="020F0502020204030204" pitchFamily="34" charset="0"/>
                          <a:ea typeface="+mn-ea"/>
                          <a:cs typeface="+mn-cs"/>
                        </a:rPr>
                        <a:t>All tasks are compulsory.</a:t>
                      </a:r>
                    </a:p>
                    <a:p>
                      <a:r>
                        <a:rPr kumimoji="0" lang="en-GB" sz="1600" b="0" i="0" u="none" strike="noStrike" kern="1200" baseline="0" dirty="0" smtClean="0">
                          <a:solidFill>
                            <a:schemeClr val="dk1"/>
                          </a:solidFill>
                          <a:latin typeface="Calibri" panose="020F0502020204030204" pitchFamily="34" charset="0"/>
                          <a:ea typeface="+mn-ea"/>
                          <a:cs typeface="+mn-cs"/>
                        </a:rPr>
                        <a:t>80 marks</a:t>
                      </a:r>
                    </a:p>
                    <a:p>
                      <a:r>
                        <a:rPr kumimoji="0" lang="en-GB" sz="1600" b="0" i="0" u="none" strike="noStrike" kern="1200" baseline="0" dirty="0" smtClean="0">
                          <a:solidFill>
                            <a:schemeClr val="dk1"/>
                          </a:solidFill>
                          <a:latin typeface="Calibri" panose="020F0502020204030204" pitchFamily="34" charset="0"/>
                          <a:ea typeface="+mn-ea"/>
                          <a:cs typeface="+mn-cs"/>
                        </a:rPr>
                        <a:t>External assessment</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30%</a:t>
                      </a:r>
                      <a:endParaRPr lang="en-GB" sz="1600" dirty="0">
                        <a:latin typeface="Calibri" panose="020F0502020204030204" pitchFamily="34" charset="0"/>
                      </a:endParaRPr>
                    </a:p>
                  </a:txBody>
                  <a:tcPr/>
                </a:tc>
              </a:tr>
              <a:tr h="370840">
                <a:tc>
                  <a:txBody>
                    <a:bodyPr/>
                    <a:lstStyle/>
                    <a:p>
                      <a:r>
                        <a:rPr kumimoji="0" lang="en-US" sz="1600" b="1" i="0" u="none" strike="noStrike" kern="1200" baseline="0" dirty="0" smtClean="0">
                          <a:solidFill>
                            <a:schemeClr val="dk1"/>
                          </a:solidFill>
                          <a:latin typeface="Calibri" panose="020F0502020204030204" pitchFamily="34" charset="0"/>
                          <a:ea typeface="+mn-ea"/>
                          <a:cs typeface="+mn-cs"/>
                        </a:rPr>
                        <a:t>Paper 3 Data Analysis and Website Authoring                                    2 hours 30 minutes</a:t>
                      </a:r>
                    </a:p>
                    <a:p>
                      <a:r>
                        <a:rPr kumimoji="0" lang="en-US" sz="1600" b="0" i="0" u="none" strike="noStrike" kern="1200" baseline="0" dirty="0" smtClean="0">
                          <a:solidFill>
                            <a:schemeClr val="dk1"/>
                          </a:solidFill>
                          <a:latin typeface="Calibri" panose="020F0502020204030204" pitchFamily="34" charset="0"/>
                          <a:ea typeface="+mn-ea"/>
                          <a:cs typeface="+mn-cs"/>
                        </a:rPr>
                        <a:t>This test assesses the practical skills needed to use the applications covered in sections 20 and 21 of the syllabus content.</a:t>
                      </a:r>
                    </a:p>
                    <a:p>
                      <a:r>
                        <a:rPr kumimoji="0" lang="en-GB" sz="1600" b="0" i="0" u="none" strike="noStrike" kern="1200" baseline="0" dirty="0" smtClean="0">
                          <a:solidFill>
                            <a:schemeClr val="dk1"/>
                          </a:solidFill>
                          <a:latin typeface="Calibri" panose="020F0502020204030204" pitchFamily="34" charset="0"/>
                          <a:ea typeface="+mn-ea"/>
                          <a:cs typeface="+mn-cs"/>
                        </a:rPr>
                        <a:t>All tasks are compulsory.</a:t>
                      </a:r>
                    </a:p>
                    <a:p>
                      <a:r>
                        <a:rPr kumimoji="0" lang="en-GB" sz="1600" b="0" i="0" u="none" strike="noStrike" kern="1200" baseline="0" dirty="0" smtClean="0">
                          <a:solidFill>
                            <a:schemeClr val="dk1"/>
                          </a:solidFill>
                          <a:latin typeface="Calibri" panose="020F0502020204030204" pitchFamily="34" charset="0"/>
                          <a:ea typeface="+mn-ea"/>
                          <a:cs typeface="+mn-cs"/>
                        </a:rPr>
                        <a:t>80 marks</a:t>
                      </a:r>
                    </a:p>
                    <a:p>
                      <a:r>
                        <a:rPr kumimoji="0" lang="en-GB" sz="1600" b="0" i="0" u="none" strike="noStrike" kern="1200" baseline="0" dirty="0" smtClean="0">
                          <a:solidFill>
                            <a:schemeClr val="dk1"/>
                          </a:solidFill>
                          <a:latin typeface="Calibri" panose="020F0502020204030204" pitchFamily="34" charset="0"/>
                          <a:ea typeface="+mn-ea"/>
                          <a:cs typeface="+mn-cs"/>
                        </a:rPr>
                        <a:t>External assessment</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30%</a:t>
                      </a:r>
                      <a:endParaRPr lang="en-GB" sz="1600" dirty="0">
                        <a:latin typeface="Calibri" panose="020F0502020204030204" pitchFamily="34" charset="0"/>
                      </a:endParaRPr>
                    </a:p>
                  </a:txBody>
                  <a:tcPr/>
                </a:tc>
              </a:tr>
            </a:tbl>
          </a:graphicData>
        </a:graphic>
      </p:graphicFrame>
      <p:sp>
        <p:nvSpPr>
          <p:cNvPr id="15" name="Round Same Side Corner Rectangle 14">
            <a:hlinkClick r:id="rId5" action="ppaction://hlinkpres?slideindex=1&amp;slidetitle="/>
          </p:cNvPr>
          <p:cNvSpPr/>
          <p:nvPr/>
        </p:nvSpPr>
        <p:spPr>
          <a:xfrm>
            <a:off x="2139360"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2</a:t>
            </a:r>
            <a:endParaRPr lang="en-GB" b="1" dirty="0">
              <a:latin typeface="Calibri" panose="020F0502020204030204" pitchFamily="34" charset="0"/>
            </a:endParaRPr>
          </a:p>
        </p:txBody>
      </p:sp>
      <p:sp>
        <p:nvSpPr>
          <p:cNvPr id="16" name="Round Same Side Corner Rectangle 15">
            <a:hlinkClick r:id="rId6" action="ppaction://hlinkpres?slideindex=1&amp;slidetitle="/>
          </p:cNvPr>
          <p:cNvSpPr/>
          <p:nvPr/>
        </p:nvSpPr>
        <p:spPr>
          <a:xfrm>
            <a:off x="2888817"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3</a:t>
            </a:r>
            <a:endParaRPr lang="en-GB" b="1" dirty="0">
              <a:latin typeface="Calibri" panose="020F0502020204030204" pitchFamily="34" charset="0"/>
            </a:endParaRPr>
          </a:p>
        </p:txBody>
      </p:sp>
      <p:sp>
        <p:nvSpPr>
          <p:cNvPr id="20" name="Round Same Side Corner Rectangle 19">
            <a:hlinkClick r:id="rId7" action="ppaction://hlinkpres?slideindex=1&amp;slidetitle="/>
          </p:cNvPr>
          <p:cNvSpPr/>
          <p:nvPr/>
        </p:nvSpPr>
        <p:spPr>
          <a:xfrm>
            <a:off x="3638274"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b="1" dirty="0">
                <a:latin typeface="Calibri" panose="020F0502020204030204" pitchFamily="34" charset="0"/>
              </a:rPr>
              <a:t>4</a:t>
            </a:r>
            <a:endParaRPr lang="en-GB" b="1" dirty="0">
              <a:latin typeface="Calibri" panose="020F0502020204030204" pitchFamily="34" charset="0"/>
            </a:endParaRPr>
          </a:p>
        </p:txBody>
      </p:sp>
      <p:sp>
        <p:nvSpPr>
          <p:cNvPr id="21" name="Round Same Side Corner Rectangle 20">
            <a:hlinkClick r:id="rId8" action="ppaction://hlinkpres?slideindex=1&amp;slidetitle="/>
          </p:cNvPr>
          <p:cNvSpPr/>
          <p:nvPr/>
        </p:nvSpPr>
        <p:spPr>
          <a:xfrm>
            <a:off x="4387731"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5</a:t>
            </a:r>
            <a:endParaRPr lang="en-GB" b="1" dirty="0">
              <a:latin typeface="Calibri" panose="020F0502020204030204" pitchFamily="34" charset="0"/>
            </a:endParaRPr>
          </a:p>
        </p:txBody>
      </p:sp>
      <p:sp>
        <p:nvSpPr>
          <p:cNvPr id="22" name="Round Same Side Corner Rectangle 21">
            <a:hlinkClick r:id="rId9" action="ppaction://hlinkpres?slideindex=1&amp;slidetitle="/>
          </p:cNvPr>
          <p:cNvSpPr/>
          <p:nvPr/>
        </p:nvSpPr>
        <p:spPr>
          <a:xfrm>
            <a:off x="5137188"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6</a:t>
            </a:r>
            <a:endParaRPr lang="en-GB" b="1" dirty="0">
              <a:latin typeface="Calibri" panose="020F0502020204030204" pitchFamily="34" charset="0"/>
            </a:endParaRPr>
          </a:p>
        </p:txBody>
      </p:sp>
      <p:sp>
        <p:nvSpPr>
          <p:cNvPr id="23" name="Round Same Side Corner Rectangle 22">
            <a:hlinkClick r:id="rId10" action="ppaction://hlinkpres?slideindex=1&amp;slidetitle="/>
          </p:cNvPr>
          <p:cNvSpPr/>
          <p:nvPr/>
        </p:nvSpPr>
        <p:spPr>
          <a:xfrm>
            <a:off x="5886645"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7</a:t>
            </a:r>
            <a:endParaRPr lang="en-GB" b="1" dirty="0">
              <a:latin typeface="Calibri" panose="020F0502020204030204" pitchFamily="34" charset="0"/>
            </a:endParaRPr>
          </a:p>
        </p:txBody>
      </p:sp>
      <p:sp>
        <p:nvSpPr>
          <p:cNvPr id="24" name="Round Same Side Corner Rectangle 23">
            <a:hlinkClick r:id="rId11" action="ppaction://hlinkpres?slideindex=1&amp;slidetitle="/>
          </p:cNvPr>
          <p:cNvSpPr/>
          <p:nvPr/>
        </p:nvSpPr>
        <p:spPr>
          <a:xfrm>
            <a:off x="6636102"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8</a:t>
            </a:r>
            <a:endParaRPr lang="en-GB" b="1" dirty="0">
              <a:latin typeface="Calibri" panose="020F0502020204030204" pitchFamily="34" charset="0"/>
            </a:endParaRPr>
          </a:p>
        </p:txBody>
      </p:sp>
      <p:sp>
        <p:nvSpPr>
          <p:cNvPr id="25" name="Round Same Side Corner Rectangle 24">
            <a:hlinkClick r:id="rId12" action="ppaction://hlinkpres?slideindex=1&amp;slidetitle="/>
          </p:cNvPr>
          <p:cNvSpPr/>
          <p:nvPr/>
        </p:nvSpPr>
        <p:spPr>
          <a:xfrm>
            <a:off x="7385559"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9</a:t>
            </a:r>
            <a:endParaRPr lang="en-GB" b="1" dirty="0">
              <a:latin typeface="Calibri" panose="020F0502020204030204" pitchFamily="34" charset="0"/>
            </a:endParaRPr>
          </a:p>
        </p:txBody>
      </p:sp>
      <p:sp>
        <p:nvSpPr>
          <p:cNvPr id="26" name="Round Same Side Corner Rectangle 25">
            <a:hlinkClick r:id="rId13" action="ppaction://hlinkpres?slideindex=1&amp;slidetitle="/>
          </p:cNvPr>
          <p:cNvSpPr/>
          <p:nvPr/>
        </p:nvSpPr>
        <p:spPr>
          <a:xfrm>
            <a:off x="8135017"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10</a:t>
            </a:r>
            <a:endParaRPr lang="en-GB" b="1" dirty="0">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2680" dirty="0" smtClean="0"/>
              <a:t>9.2.2 </a:t>
            </a:r>
            <a:r>
              <a:rPr lang="en-GB" sz="2680" dirty="0"/>
              <a:t>– </a:t>
            </a:r>
            <a:r>
              <a:rPr lang="en-GB" sz="2680" dirty="0" smtClean="0"/>
              <a:t>Legal, Moral, Ethical and Cultural Implications</a:t>
            </a:r>
            <a:endParaRPr lang="en-GB" sz="268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586374559"/>
              </p:ext>
            </p:extLst>
          </p:nvPr>
        </p:nvGraphicFramePr>
        <p:xfrm>
          <a:off x="323527" y="1196752"/>
          <a:ext cx="6480721" cy="5212080"/>
        </p:xfrm>
        <a:graphic>
          <a:graphicData uri="http://schemas.openxmlformats.org/drawingml/2006/table">
            <a:tbl>
              <a:tblPr firstRow="1" bandRow="1">
                <a:tableStyleId>{2D5ABB26-0587-4C30-8999-92F81FD0307C}</a:tableStyleId>
              </a:tblPr>
              <a:tblGrid>
                <a:gridCol w="6480721"/>
              </a:tblGrid>
              <a:tr h="4680520">
                <a:tc>
                  <a:txBody>
                    <a:bodyPr/>
                    <a:lstStyle/>
                    <a:p>
                      <a:pPr marL="0" lvl="0" indent="0">
                        <a:buClr>
                          <a:srgbClr val="00B050"/>
                        </a:buClr>
                        <a:buFont typeface="Wingdings 3" panose="05040102010807070707" pitchFamily="18" charset="2"/>
                        <a:buNone/>
                      </a:pPr>
                      <a:r>
                        <a:rPr kumimoji="0" lang="en-US" sz="1600" b="1" kern="1200" baseline="0" dirty="0" smtClean="0">
                          <a:solidFill>
                            <a:schemeClr val="tx1"/>
                          </a:solidFill>
                          <a:effectLst/>
                          <a:latin typeface="Calibri" panose="020F0502020204030204" pitchFamily="34" charset="0"/>
                          <a:ea typeface="+mn-ea"/>
                          <a:cs typeface="+mn-cs"/>
                        </a:rPr>
                        <a:t>9.2.2 – Legal, Moral, Ethical and Cultural </a:t>
                      </a:r>
                      <a:r>
                        <a:rPr kumimoji="0" lang="en-US" sz="1600" b="1" kern="1200" baseline="0" dirty="0" smtClean="0">
                          <a:solidFill>
                            <a:schemeClr val="tx1"/>
                          </a:solidFill>
                          <a:effectLst/>
                          <a:latin typeface="Calibri" panose="020F0502020204030204" pitchFamily="34" charset="0"/>
                          <a:ea typeface="+mn-ea"/>
                          <a:cs typeface="+mn-cs"/>
                        </a:rPr>
                        <a:t>Implications - Continues</a:t>
                      </a:r>
                      <a:endParaRPr kumimoji="0" lang="en-US" sz="1600" b="1" kern="1200" baseline="0" dirty="0" smtClean="0">
                        <a:solidFill>
                          <a:schemeClr val="tx1"/>
                        </a:solidFill>
                        <a:effectLst/>
                        <a:latin typeface="Calibri" panose="020F0502020204030204" pitchFamily="34" charset="0"/>
                        <a:ea typeface="+mn-ea"/>
                        <a:cs typeface="+mn-cs"/>
                      </a:endParaRP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As soon as they try to obtain personal and financial data then it becomes an illegal act.</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Some people regard hacking as simply immoral – this again ceases to be true if the act of hacking leads to breaking national security, or financial gain or leads to revealing personal information that leads to distress. It can be a very thin dividing line between an immoral act and an illegal act. </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Unethical behavior is essentially breaking a code of conduct, i.e. if someone works for a software company and passes in some ideas to a rival company this would be regarded as unethical behavior, Unless the software passed on is part of national security, then it isn’t actually illegal to do this.</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The importance of cultural is less clear-cut. Writing software games that make fun of religion could be seen by certain people as unethical behavior – but some cultures would find it funny and would not understand why it was seen as offensive.</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When writing computer games, for example, programmers need to be careful that they don’t include items which some cultures would find offensive or obscene. Again, this may not be seen as unethical and certainly not illegal, but nonetheless can cause distress.</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166</a:t>
            </a:r>
            <a:endParaRPr lang="en-GB"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10165277"/>
              </p:ext>
            </p:extLst>
          </p:nvPr>
        </p:nvGraphicFramePr>
        <p:xfrm>
          <a:off x="6876256" y="1161875"/>
          <a:ext cx="1907901" cy="5195517"/>
        </p:xfrm>
        <a:graphic>
          <a:graphicData uri="http://schemas.openxmlformats.org/drawingml/2006/table">
            <a:tbl>
              <a:tblPr firstRow="1" firstCol="1" lastRow="1" lastCol="1" bandRow="1" bandCol="1">
                <a:effectLst>
                  <a:outerShdw blurRad="127000" dist="38100" dir="2700000" sx="102000" sy="102000" algn="tl" rotWithShape="0">
                    <a:prstClr val="black">
                      <a:alpha val="40000"/>
                    </a:prstClr>
                  </a:outerShdw>
                </a:effectLst>
                <a:tableStyleId>{2D5ABB26-0587-4C30-8999-92F81FD0307C}</a:tableStyleId>
              </a:tblPr>
              <a:tblGrid>
                <a:gridCol w="1907901"/>
              </a:tblGrid>
              <a:tr h="394917">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hlinkClick r:id="rId4"/>
                        </a:rPr>
                        <a:t>Church complains over use of Chapel</a:t>
                      </a:r>
                      <a:r>
                        <a:rPr lang="en-GB" sz="1500" baseline="0" dirty="0" smtClean="0">
                          <a:solidFill>
                            <a:srgbClr val="FF0000"/>
                          </a:solidFill>
                          <a:effectLst/>
                          <a:latin typeface="Arial" pitchFamily="34" charset="0"/>
                          <a:ea typeface="Times New Roman"/>
                          <a:cs typeface="Arial" pitchFamily="34" charset="0"/>
                        </a:rPr>
                        <a:t>.</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hlinkClick r:id="rId5"/>
                        </a:rPr>
                        <a:t>COD complaint over the use of Graphics.</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hlinkClick r:id="rId6"/>
                        </a:rPr>
                        <a:t>Racism in Resident Evil 5</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hlinkClick r:id="rId7"/>
                        </a:rPr>
                        <a:t>Too Human used stolen Game Engine</a:t>
                      </a:r>
                      <a:endParaRPr lang="en-GB" sz="1500" baseline="0" dirty="0" smtClean="0">
                        <a:solidFill>
                          <a:schemeClr val="tx1"/>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hlinkClick r:id="rId8"/>
                        </a:rPr>
                        <a:t>Silent Hill use of Gore</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hlinkClick r:id="rId9"/>
                        </a:rPr>
                        <a:t>Mario Party 8: use of offensive term</a:t>
                      </a:r>
                      <a:endParaRPr lang="en-US"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hlinkClick r:id="rId10"/>
                        </a:rPr>
                        <a:t>Bully game banned for use of violence and premise.</a:t>
                      </a:r>
                      <a:endParaRPr lang="en-GB" sz="1500" baseline="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 name="Picture 4" descr="Think About"/>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991274" y="1196752"/>
            <a:ext cx="1749872" cy="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2690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2680" dirty="0" smtClean="0"/>
              <a:t>9.2.2 </a:t>
            </a:r>
            <a:r>
              <a:rPr lang="en-GB" sz="2680" dirty="0"/>
              <a:t>– </a:t>
            </a:r>
            <a:r>
              <a:rPr lang="en-GB" sz="2680" dirty="0" smtClean="0"/>
              <a:t>Legal, Moral, Ethical and Cultural Implications</a:t>
            </a:r>
            <a:endParaRPr lang="en-GB" sz="268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2856015003"/>
              </p:ext>
            </p:extLst>
          </p:nvPr>
        </p:nvGraphicFramePr>
        <p:xfrm>
          <a:off x="323527" y="1196752"/>
          <a:ext cx="8496945" cy="5273040"/>
        </p:xfrm>
        <a:graphic>
          <a:graphicData uri="http://schemas.openxmlformats.org/drawingml/2006/table">
            <a:tbl>
              <a:tblPr firstRow="1" bandRow="1">
                <a:tableStyleId>{2D5ABB26-0587-4C30-8999-92F81FD0307C}</a:tableStyleId>
              </a:tblPr>
              <a:tblGrid>
                <a:gridCol w="8496945"/>
              </a:tblGrid>
              <a:tr h="4680520">
                <a:tc>
                  <a:txBody>
                    <a:bodyPr/>
                    <a:lstStyle/>
                    <a:p>
                      <a:pPr marL="0" lvl="0" indent="0">
                        <a:buClr>
                          <a:srgbClr val="00B050"/>
                        </a:buClr>
                        <a:buFont typeface="Wingdings 3" panose="05040102010807070707" pitchFamily="18" charset="2"/>
                        <a:buNone/>
                      </a:pPr>
                      <a:r>
                        <a:rPr kumimoji="0" lang="en-US" sz="1700" b="1" kern="1200" baseline="0" dirty="0" smtClean="0">
                          <a:solidFill>
                            <a:srgbClr val="FF0000"/>
                          </a:solidFill>
                          <a:effectLst/>
                          <a:latin typeface="Calibri" panose="020F0502020204030204" pitchFamily="34" charset="0"/>
                          <a:ea typeface="+mn-ea"/>
                          <a:cs typeface="+mn-cs"/>
                        </a:rPr>
                        <a:t>9.2.2 – </a:t>
                      </a:r>
                      <a:r>
                        <a:rPr kumimoji="0" lang="en-US" sz="1700" b="1" kern="1200" baseline="0" dirty="0" smtClean="0">
                          <a:solidFill>
                            <a:srgbClr val="FF0000"/>
                          </a:solidFill>
                          <a:effectLst/>
                          <a:latin typeface="Calibri" panose="020F0502020204030204" pitchFamily="34" charset="0"/>
                          <a:ea typeface="+mn-ea"/>
                          <a:cs typeface="+mn-cs"/>
                        </a:rPr>
                        <a:t>Exercise 9d</a:t>
                      </a:r>
                      <a:endParaRPr kumimoji="0" lang="en-US" sz="1700" b="1" kern="1200" baseline="0" dirty="0" smtClean="0">
                        <a:solidFill>
                          <a:srgbClr val="FF0000"/>
                        </a:solidFill>
                        <a:effectLst/>
                        <a:latin typeface="Calibri" panose="020F0502020204030204" pitchFamily="34" charset="0"/>
                        <a:ea typeface="+mn-ea"/>
                        <a:cs typeface="+mn-cs"/>
                      </a:endParaRPr>
                    </a:p>
                    <a:p>
                      <a:pPr marL="285750" lvl="0" indent="-285750">
                        <a:buClr>
                          <a:srgbClr val="00B050"/>
                        </a:buClr>
                        <a:buFont typeface="Wingdings 3" panose="05040102010807070707" pitchFamily="18" charset="2"/>
                        <a:buChar char=""/>
                      </a:pPr>
                      <a:r>
                        <a:rPr kumimoji="0" lang="en-US" sz="1700" b="0" kern="1200" baseline="0" dirty="0" smtClean="0">
                          <a:solidFill>
                            <a:srgbClr val="FF0000"/>
                          </a:solidFill>
                          <a:effectLst/>
                          <a:latin typeface="Calibri" panose="020F0502020204030204" pitchFamily="34" charset="0"/>
                          <a:ea typeface="+mn-ea"/>
                          <a:cs typeface="+mn-cs"/>
                        </a:rPr>
                        <a:t>Mehmed works for a company during the day the develops and markets software for use by car manufacturers. In the evening, he works with a small team who write software for computer games. Consider which of the following can be termed unethical, immoral or illegal (it is possible for some things to meet all 3 criteria)</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Mehmed uses some of the software routines from his day job when writing the computer game.</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Mehmed claims the software routines he uses from his day job were all written by him.</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Mehmed claims some of his software was written overseas, but only pays them a low wage to do the work.</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Mehmed writes some of his computer games using the computer system in his day job.</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To help advertise his computer games, John hires a ‘hacker’ who breaks into websites so that ‘pop-ups’ appear which advertise the games free of charge.</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Some of the game software written by Mehmed’s company makes fun of people who have certain disabilities.</a:t>
                      </a:r>
                    </a:p>
                    <a:p>
                      <a:pPr marL="568325" lvl="0" indent="-284163">
                        <a:buClr>
                          <a:srgbClr val="00B050"/>
                        </a:buClr>
                        <a:buFont typeface="+mj-lt"/>
                        <a:buAutoNum type="arabicPeriod"/>
                      </a:pPr>
                      <a:r>
                        <a:rPr kumimoji="0" lang="en-US" sz="1700" b="0" kern="1200" baseline="0" dirty="0" smtClean="0">
                          <a:solidFill>
                            <a:srgbClr val="FF0000"/>
                          </a:solidFill>
                          <a:effectLst/>
                          <a:latin typeface="Calibri" panose="020F0502020204030204" pitchFamily="34" charset="0"/>
                          <a:ea typeface="+mn-ea"/>
                          <a:cs typeface="+mn-cs"/>
                        </a:rPr>
                        <a:t>Some of the games that Mehmed writes collect information from the user’s computer and send the data back to Mehmed’s computer.</a:t>
                      </a:r>
                    </a:p>
                    <a:p>
                      <a:pPr marL="285750" lvl="0" indent="-285750">
                        <a:buClr>
                          <a:srgbClr val="00B050"/>
                        </a:buClr>
                        <a:buFont typeface="Wingdings 3" panose="05040102010807070707" pitchFamily="18" charset="2"/>
                        <a:buChar char=""/>
                      </a:pPr>
                      <a:r>
                        <a:rPr kumimoji="0" lang="en-US" sz="1700" b="0" kern="1200" baseline="0" dirty="0" smtClean="0">
                          <a:solidFill>
                            <a:srgbClr val="FF0000"/>
                          </a:solidFill>
                          <a:effectLst/>
                          <a:latin typeface="Calibri" panose="020F0502020204030204" pitchFamily="34" charset="0"/>
                          <a:ea typeface="+mn-ea"/>
                          <a:cs typeface="+mn-cs"/>
                        </a:rPr>
                        <a:t>Once you have decided the answers to the above 7 statements, write down other activities which fall into the illegal, unethical or immoral category. For each activity, give reasons why they fall into one or more of these categories.</a:t>
                      </a:r>
                      <a:endParaRPr kumimoji="0" lang="en-US" sz="1700" b="0" kern="1200" baseline="0" dirty="0" smtClean="0">
                        <a:solidFill>
                          <a:srgbClr val="FF0000"/>
                        </a:solidFill>
                        <a:effectLst/>
                        <a:latin typeface="Calibri" panose="020F0502020204030204" pitchFamily="34" charset="0"/>
                        <a:ea typeface="+mn-ea"/>
                        <a:cs typeface="+mn-cs"/>
                      </a:endParaRP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a:t>
            </a:r>
            <a:r>
              <a:rPr lang="en-GB" sz="1100" b="1" dirty="0" smtClean="0">
                <a:latin typeface="Arial" panose="020B0604020202020204" pitchFamily="34" charset="0"/>
                <a:cs typeface="Arial" panose="020B0604020202020204" pitchFamily="34" charset="0"/>
              </a:rPr>
              <a:t>168</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68546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3200" dirty="0" smtClean="0"/>
              <a:t>9.2.3 </a:t>
            </a:r>
            <a:r>
              <a:rPr lang="en-GB" sz="3200" dirty="0"/>
              <a:t>– </a:t>
            </a:r>
            <a:r>
              <a:rPr lang="en-GB" sz="3200" dirty="0" smtClean="0"/>
              <a:t>Should the Internet be Policed?</a:t>
            </a:r>
            <a:endParaRPr lang="en-GB" sz="32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2683083466"/>
              </p:ext>
            </p:extLst>
          </p:nvPr>
        </p:nvGraphicFramePr>
        <p:xfrm>
          <a:off x="323527" y="1196752"/>
          <a:ext cx="6480721" cy="5455920"/>
        </p:xfrm>
        <a:graphic>
          <a:graphicData uri="http://schemas.openxmlformats.org/drawingml/2006/table">
            <a:tbl>
              <a:tblPr firstRow="1" bandRow="1">
                <a:tableStyleId>{2D5ABB26-0587-4C30-8999-92F81FD0307C}</a:tableStyleId>
              </a:tblPr>
              <a:tblGrid>
                <a:gridCol w="6480721"/>
              </a:tblGrid>
              <a:tr h="4680520">
                <a:tc>
                  <a:txBody>
                    <a:bodyPr/>
                    <a:lstStyle/>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This is a question that continues to cause much discussion. Recent Events in hacking (Sony Films, Sony PS3, Apple iCloud, </a:t>
                      </a:r>
                      <a:r>
                        <a:rPr kumimoji="0" lang="en-US" sz="1600" b="0" kern="1200" baseline="0" dirty="0" err="1" smtClean="0">
                          <a:solidFill>
                            <a:schemeClr val="tx1"/>
                          </a:solidFill>
                          <a:effectLst/>
                          <a:latin typeface="Calibri" panose="020F0502020204030204" pitchFamily="34" charset="0"/>
                          <a:ea typeface="+mn-ea"/>
                          <a:cs typeface="+mn-cs"/>
                        </a:rPr>
                        <a:t>AshleyMadison</a:t>
                      </a:r>
                      <a:r>
                        <a:rPr kumimoji="0" lang="en-US" sz="1600" b="0" kern="1200" baseline="0" dirty="0" smtClean="0">
                          <a:solidFill>
                            <a:schemeClr val="tx1"/>
                          </a:solidFill>
                          <a:effectLst/>
                          <a:latin typeface="Calibri" panose="020F0502020204030204" pitchFamily="34" charset="0"/>
                          <a:ea typeface="+mn-ea"/>
                          <a:cs typeface="+mn-cs"/>
                        </a:rPr>
                        <a:t> etc.) and in terrorism (France 2015, Virus in Iran Nuclear Site) have brought increasing pressure from many people to start policing the Internet.</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Those that support freedom of speech argue the Internet only works because it is not policed. Many security departments and governments believe that the hacking and terrorism attacks could have been stopped by having tighter laws (allowing them to ‘eavesdrop’ on any data transmissions on the Internet). There are many points that support both sides of the argument.</a:t>
                      </a:r>
                    </a:p>
                    <a:p>
                      <a:pPr marL="0" lvl="0" indent="0">
                        <a:buClr>
                          <a:srgbClr val="00B050"/>
                        </a:buClr>
                        <a:buFont typeface="Wingdings 3" panose="05040102010807070707" pitchFamily="18" charset="2"/>
                        <a:buNone/>
                      </a:pPr>
                      <a:r>
                        <a:rPr kumimoji="0" lang="en-US" sz="1600" b="1" kern="1200" baseline="0" dirty="0" smtClean="0">
                          <a:solidFill>
                            <a:schemeClr val="tx1"/>
                          </a:solidFill>
                          <a:effectLst/>
                          <a:latin typeface="Calibri" panose="020F0502020204030204" pitchFamily="34" charset="0"/>
                          <a:ea typeface="+mn-ea"/>
                          <a:cs typeface="+mn-cs"/>
                        </a:rPr>
                        <a:t>Arguments in </a:t>
                      </a:r>
                      <a:r>
                        <a:rPr kumimoji="0" lang="en-US" sz="1600" b="1" kern="1200" baseline="0" dirty="0" err="1" smtClean="0">
                          <a:solidFill>
                            <a:schemeClr val="tx1"/>
                          </a:solidFill>
                          <a:effectLst/>
                          <a:latin typeface="Calibri" panose="020F0502020204030204" pitchFamily="34" charset="0"/>
                          <a:ea typeface="+mn-ea"/>
                          <a:cs typeface="+mn-cs"/>
                        </a:rPr>
                        <a:t>favour</a:t>
                      </a:r>
                      <a:r>
                        <a:rPr kumimoji="0" lang="en-US" sz="1600" b="1" kern="1200" baseline="0" dirty="0" smtClean="0">
                          <a:solidFill>
                            <a:schemeClr val="tx1"/>
                          </a:solidFill>
                          <a:effectLst/>
                          <a:latin typeface="Calibri" panose="020F0502020204030204" pitchFamily="34" charset="0"/>
                          <a:ea typeface="+mn-ea"/>
                          <a:cs typeface="+mn-cs"/>
                        </a:rPr>
                        <a:t> of some for of internet control</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 It would prevent illegal material being posted on websites (e.g. racist comments, pornography, terrorist activities etc.)</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People find it much easier to discover information which can have serious consequences (e.g. how to be a hacker, how to make a bomb etc.) although this can be found in books, it is much easier for a novice to find the information using a search engine.</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Some form of control would prevent children and other vulnerable groups from being subjected to undesirable websites.</a:t>
                      </a:r>
                    </a:p>
                    <a:p>
                      <a:pPr marL="285750" lvl="0" indent="-285750">
                        <a:buClr>
                          <a:srgbClr val="00B050"/>
                        </a:buClr>
                        <a:buFont typeface="Wingdings 3" panose="05040102010807070707" pitchFamily="18" charset="2"/>
                        <a:buChar char=""/>
                      </a:pPr>
                      <a:r>
                        <a:rPr kumimoji="0" lang="en-US" sz="1600" b="0" kern="1200" baseline="0" dirty="0" smtClean="0">
                          <a:solidFill>
                            <a:schemeClr val="tx1"/>
                          </a:solidFill>
                          <a:effectLst/>
                          <a:latin typeface="Calibri" panose="020F0502020204030204" pitchFamily="34" charset="0"/>
                          <a:ea typeface="+mn-ea"/>
                          <a:cs typeface="+mn-cs"/>
                        </a:rPr>
                        <a:t>Some form of control would stop incorrect information being published on websites.</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a:t>
            </a:r>
            <a:r>
              <a:rPr lang="en-GB" sz="1100" b="1" dirty="0" smtClean="0">
                <a:latin typeface="Arial" panose="020B0604020202020204" pitchFamily="34" charset="0"/>
                <a:cs typeface="Arial" panose="020B0604020202020204" pitchFamily="34" charset="0"/>
              </a:rPr>
              <a:t>168</a:t>
            </a:r>
            <a:endParaRPr lang="en-GB"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22357079"/>
              </p:ext>
            </p:extLst>
          </p:nvPr>
        </p:nvGraphicFramePr>
        <p:xfrm>
          <a:off x="6876256" y="1161875"/>
          <a:ext cx="1907901" cy="5419545"/>
        </p:xfrm>
        <a:graphic>
          <a:graphicData uri="http://schemas.openxmlformats.org/drawingml/2006/table">
            <a:tbl>
              <a:tblPr firstRow="1" firstCol="1" lastRow="1" lastCol="1" bandRow="1" bandCol="1">
                <a:effectLst>
                  <a:outerShdw blurRad="127000" dist="38100" dir="2700000" sx="102000" sy="102000" algn="tl" rotWithShape="0">
                    <a:prstClr val="black">
                      <a:alpha val="40000"/>
                    </a:prstClr>
                  </a:outerShdw>
                </a:effectLst>
                <a:tableStyleId>{2D5ABB26-0587-4C30-8999-92F81FD0307C}</a:tableStyleId>
              </a:tblPr>
              <a:tblGrid>
                <a:gridCol w="1907901"/>
              </a:tblGrid>
              <a:tr h="394917">
                <a:tc>
                  <a:txBody>
                    <a:bodyPr/>
                    <a:lstStyle/>
                    <a:p>
                      <a:pPr>
                        <a:spcAft>
                          <a:spcPts val="0"/>
                        </a:spcAft>
                      </a:pPr>
                      <a:endParaRPr lang="en-GB" sz="16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Is all the software on your home computer legal? Do you know?</a:t>
                      </a: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rPr>
                        <a:t>What is a trial runs out, is it still legal.</a:t>
                      </a: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Does your country have copyright?</a:t>
                      </a: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rPr>
                        <a:t>How much does software cost, when did you last buy a full price package.</a:t>
                      </a: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rPr>
                        <a:t>How does the school make itself legal.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274" y="1196752"/>
            <a:ext cx="1749872" cy="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468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266" y="72008"/>
            <a:ext cx="7742094" cy="623538"/>
          </a:xfrm>
        </p:spPr>
        <p:txBody>
          <a:bodyPr>
            <a:noAutofit/>
          </a:bodyPr>
          <a:lstStyle/>
          <a:p>
            <a:r>
              <a:rPr lang="en-GB" sz="3200" dirty="0" smtClean="0"/>
              <a:t>9.2.3 </a:t>
            </a:r>
            <a:r>
              <a:rPr lang="en-GB" sz="3200" dirty="0"/>
              <a:t>– </a:t>
            </a:r>
            <a:r>
              <a:rPr lang="en-GB" sz="3200" dirty="0" smtClean="0"/>
              <a:t>Should the Internet be Policed?</a:t>
            </a:r>
            <a:endParaRPr lang="en-GB" sz="3200" b="1" dirty="0" smtClean="0"/>
          </a:p>
        </p:txBody>
      </p:sp>
      <p:graphicFrame>
        <p:nvGraphicFramePr>
          <p:cNvPr id="14" name="Table 13"/>
          <p:cNvGraphicFramePr>
            <a:graphicFrameLocks noGrp="1"/>
          </p:cNvGraphicFramePr>
          <p:nvPr>
            <p:extLst>
              <p:ext uri="{D42A27DB-BD31-4B8C-83A1-F6EECF244321}">
                <p14:modId xmlns:p14="http://schemas.microsoft.com/office/powerpoint/2010/main" val="3261402790"/>
              </p:ext>
            </p:extLst>
          </p:nvPr>
        </p:nvGraphicFramePr>
        <p:xfrm>
          <a:off x="323527" y="1196752"/>
          <a:ext cx="6480721" cy="5486400"/>
        </p:xfrm>
        <a:graphic>
          <a:graphicData uri="http://schemas.openxmlformats.org/drawingml/2006/table">
            <a:tbl>
              <a:tblPr firstRow="1" bandRow="1">
                <a:tableStyleId>{2D5ABB26-0587-4C30-8999-92F81FD0307C}</a:tableStyleId>
              </a:tblPr>
              <a:tblGrid>
                <a:gridCol w="6480721"/>
              </a:tblGrid>
              <a:tr h="4680520">
                <a:tc>
                  <a:txBody>
                    <a:bodyPr/>
                    <a:lstStyle/>
                    <a:p>
                      <a:pPr marL="0" lvl="0" indent="0">
                        <a:buClr>
                          <a:srgbClr val="00B050"/>
                        </a:buClr>
                        <a:buFont typeface="Wingdings 3" panose="05040102010807070707" pitchFamily="18" charset="2"/>
                        <a:buNone/>
                      </a:pPr>
                      <a:r>
                        <a:rPr kumimoji="0" lang="en-US" sz="1770" b="1" kern="1200" baseline="0" dirty="0" smtClean="0">
                          <a:solidFill>
                            <a:schemeClr val="tx1"/>
                          </a:solidFill>
                          <a:effectLst/>
                          <a:latin typeface="Calibri" panose="020F0502020204030204" pitchFamily="34" charset="0"/>
                          <a:ea typeface="+mn-ea"/>
                          <a:cs typeface="+mn-cs"/>
                        </a:rPr>
                        <a:t>Arguments against some for of internet control</a:t>
                      </a:r>
                    </a:p>
                    <a:p>
                      <a:pPr marL="519113" lvl="0" indent="-285750">
                        <a:buClr>
                          <a:srgbClr val="00B050"/>
                        </a:buClr>
                        <a:buSzPct val="110000"/>
                        <a:buFont typeface="Arial" panose="020B0604020202020204" pitchFamily="34" charset="0"/>
                        <a:buChar char="•"/>
                      </a:pPr>
                      <a:r>
                        <a:rPr kumimoji="0" lang="en-US" sz="1770" b="0" kern="1200" baseline="0" dirty="0" smtClean="0">
                          <a:solidFill>
                            <a:schemeClr val="tx1"/>
                          </a:solidFill>
                          <a:effectLst/>
                          <a:latin typeface="Calibri" panose="020F0502020204030204" pitchFamily="34" charset="0"/>
                          <a:ea typeface="+mn-ea"/>
                          <a:cs typeface="+mn-cs"/>
                        </a:rPr>
                        <a:t> Material published on websites is already available in other formats from other sources.</a:t>
                      </a:r>
                    </a:p>
                    <a:p>
                      <a:pPr marL="519113" lvl="0" indent="-285750">
                        <a:buClr>
                          <a:srgbClr val="00B050"/>
                        </a:buClr>
                        <a:buSzPct val="110000"/>
                        <a:buFont typeface="Arial" panose="020B0604020202020204" pitchFamily="34" charset="0"/>
                        <a:buChar char="•"/>
                      </a:pPr>
                      <a:r>
                        <a:rPr kumimoji="0" lang="en-US" sz="1770" b="0" kern="1200" baseline="0" dirty="0" smtClean="0">
                          <a:solidFill>
                            <a:schemeClr val="tx1"/>
                          </a:solidFill>
                          <a:effectLst/>
                          <a:latin typeface="Calibri" panose="020F0502020204030204" pitchFamily="34" charset="0"/>
                          <a:ea typeface="+mn-ea"/>
                          <a:cs typeface="+mn-cs"/>
                        </a:rPr>
                        <a:t>It would be very expensive to police all websites and users would have to pay for this somehow.</a:t>
                      </a:r>
                    </a:p>
                    <a:p>
                      <a:pPr marL="519113" lvl="0" indent="-285750">
                        <a:buClr>
                          <a:srgbClr val="00B050"/>
                        </a:buClr>
                        <a:buSzPct val="110000"/>
                        <a:buFont typeface="Arial" panose="020B0604020202020204" pitchFamily="34" charset="0"/>
                        <a:buChar char="•"/>
                      </a:pPr>
                      <a:r>
                        <a:rPr kumimoji="0" lang="en-US" sz="1770" b="0" kern="1200" baseline="0" dirty="0" smtClean="0">
                          <a:solidFill>
                            <a:schemeClr val="tx1"/>
                          </a:solidFill>
                          <a:effectLst/>
                          <a:latin typeface="Calibri" panose="020F0502020204030204" pitchFamily="34" charset="0"/>
                          <a:ea typeface="+mn-ea"/>
                          <a:cs typeface="+mn-cs"/>
                        </a:rPr>
                        <a:t>It would be difficult to enforce rules and regulations on a global scale.</a:t>
                      </a:r>
                    </a:p>
                    <a:p>
                      <a:pPr marL="519113" lvl="0" indent="-285750">
                        <a:buClr>
                          <a:srgbClr val="00B050"/>
                        </a:buClr>
                        <a:buSzPct val="110000"/>
                        <a:buFont typeface="Arial" panose="020B0604020202020204" pitchFamily="34" charset="0"/>
                        <a:buChar char="•"/>
                      </a:pPr>
                      <a:r>
                        <a:rPr kumimoji="0" lang="en-US" sz="1770" b="0" kern="1200" baseline="0" dirty="0" smtClean="0">
                          <a:solidFill>
                            <a:schemeClr val="tx1"/>
                          </a:solidFill>
                          <a:effectLst/>
                          <a:latin typeface="Calibri" panose="020F0502020204030204" pitchFamily="34" charset="0"/>
                          <a:ea typeface="+mn-ea"/>
                          <a:cs typeface="+mn-cs"/>
                        </a:rPr>
                        <a:t>It can be argued that policing would go against freedom of information / speech.</a:t>
                      </a:r>
                    </a:p>
                    <a:p>
                      <a:pPr marL="519113" lvl="0" indent="-285750">
                        <a:buClr>
                          <a:srgbClr val="00B050"/>
                        </a:buClr>
                        <a:buSzPct val="110000"/>
                        <a:buFont typeface="Arial" panose="020B0604020202020204" pitchFamily="34" charset="0"/>
                        <a:buChar char="•"/>
                      </a:pPr>
                      <a:r>
                        <a:rPr kumimoji="0" lang="en-US" sz="1770" b="0" kern="1200" baseline="0" dirty="0" smtClean="0">
                          <a:solidFill>
                            <a:schemeClr val="tx1"/>
                          </a:solidFill>
                          <a:effectLst/>
                          <a:latin typeface="Calibri" panose="020F0502020204030204" pitchFamily="34" charset="0"/>
                          <a:ea typeface="+mn-ea"/>
                          <a:cs typeface="+mn-cs"/>
                        </a:rPr>
                        <a:t>Many topics and comments posted on websites are already illegal and laws already exist to deal with the offenders.</a:t>
                      </a:r>
                    </a:p>
                    <a:p>
                      <a:pPr marL="519113" lvl="0" indent="-285750">
                        <a:buClr>
                          <a:srgbClr val="00B050"/>
                        </a:buClr>
                        <a:buSzPct val="110000"/>
                        <a:buFont typeface="Arial" panose="020B0604020202020204" pitchFamily="34" charset="0"/>
                        <a:buChar char="•"/>
                      </a:pPr>
                      <a:r>
                        <a:rPr kumimoji="0" lang="en-US" sz="1770" b="0" kern="1200" baseline="0" dirty="0" smtClean="0">
                          <a:solidFill>
                            <a:schemeClr val="tx1"/>
                          </a:solidFill>
                          <a:effectLst/>
                          <a:latin typeface="Calibri" panose="020F0502020204030204" pitchFamily="34" charset="0"/>
                          <a:ea typeface="+mn-ea"/>
                          <a:cs typeface="+mn-cs"/>
                        </a:rPr>
                        <a:t>Who is to decide what is illegal or offensive – many things are only offensive to certain people (e.g. religious comments) but not to the majority.</a:t>
                      </a:r>
                    </a:p>
                    <a:p>
                      <a:pPr marL="285750" lvl="0" indent="-285750">
                        <a:buClr>
                          <a:srgbClr val="00B050"/>
                        </a:buClr>
                        <a:buFont typeface="Wingdings 3" panose="05040102010807070707" pitchFamily="18" charset="2"/>
                        <a:buChar char=""/>
                      </a:pPr>
                      <a:r>
                        <a:rPr kumimoji="0" lang="en-US" sz="1770" b="0" kern="1200" baseline="0" dirty="0" smtClean="0">
                          <a:solidFill>
                            <a:schemeClr val="tx1"/>
                          </a:solidFill>
                          <a:effectLst/>
                          <a:latin typeface="Calibri" panose="020F0502020204030204" pitchFamily="34" charset="0"/>
                          <a:ea typeface="+mn-ea"/>
                          <a:cs typeface="+mn-cs"/>
                        </a:rPr>
                        <a:t>Having read the arguments for and against policing, you may wish to enter into your own debate as to whether freedom of speech is so important that the risks of more internet legislation would be too damaging. However, you might argue that losing some of your freedom of speech is a small price to pay for your own physical safety.</a:t>
                      </a:r>
                    </a:p>
                  </a:txBody>
                  <a:tcPr/>
                </a:tc>
              </a:tr>
            </a:tbl>
          </a:graphicData>
        </a:graphic>
      </p:graphicFrame>
      <p:sp>
        <p:nvSpPr>
          <p:cNvPr id="15" name="Round Same Side Corner Rectangle 14">
            <a:hlinkClick r:id="" action="ppaction://noaction"/>
          </p:cNvPr>
          <p:cNvSpPr/>
          <p:nvPr/>
        </p:nvSpPr>
        <p:spPr>
          <a:xfrm>
            <a:off x="6804248" y="695546"/>
            <a:ext cx="792088"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a:t>
            </a:r>
            <a:r>
              <a:rPr lang="en-GB" sz="1100" b="1" dirty="0" smtClean="0">
                <a:latin typeface="Arial" panose="020B0604020202020204" pitchFamily="34" charset="0"/>
                <a:cs typeface="Arial" panose="020B0604020202020204" pitchFamily="34" charset="0"/>
              </a:rPr>
              <a:t>168</a:t>
            </a:r>
            <a:endParaRPr lang="en-GB"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75065151"/>
              </p:ext>
            </p:extLst>
          </p:nvPr>
        </p:nvGraphicFramePr>
        <p:xfrm>
          <a:off x="6876256" y="1161875"/>
          <a:ext cx="1907901" cy="5247333"/>
        </p:xfrm>
        <a:graphic>
          <a:graphicData uri="http://schemas.openxmlformats.org/drawingml/2006/table">
            <a:tbl>
              <a:tblPr firstRow="1" firstCol="1" lastRow="1" lastCol="1" bandRow="1" bandCol="1">
                <a:effectLst>
                  <a:outerShdw blurRad="127000" dist="38100" dir="2700000" sx="102000" sy="102000" algn="tl" rotWithShape="0">
                    <a:prstClr val="black">
                      <a:alpha val="40000"/>
                    </a:prstClr>
                  </a:outerShdw>
                </a:effectLst>
                <a:tableStyleId>{2D5ABB26-0587-4C30-8999-92F81FD0307C}</a:tableStyleId>
              </a:tblPr>
              <a:tblGrid>
                <a:gridCol w="1907901"/>
              </a:tblGrid>
              <a:tr h="394917">
                <a:tc>
                  <a:txBody>
                    <a:bodyPr/>
                    <a:lstStyle/>
                    <a:p>
                      <a:pPr>
                        <a:spcAft>
                          <a:spcPts val="0"/>
                        </a:spcAft>
                      </a:pPr>
                      <a:endParaRPr lang="en-GB" sz="16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hlinkClick r:id="rId4"/>
                        </a:rPr>
                        <a:t>Is Jail a fitting punishment for Facebook abuse.</a:t>
                      </a:r>
                      <a:endParaRPr lang="en-GB" sz="163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hlinkClick r:id="rId5"/>
                        </a:rPr>
                        <a:t>Twitter abuse laws</a:t>
                      </a:r>
                      <a:endParaRPr lang="en-GB" sz="1630" baseline="0" dirty="0" smtClean="0">
                        <a:solidFill>
                          <a:schemeClr val="tx1"/>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hlinkClick r:id="rId6"/>
                        </a:rPr>
                        <a:t>Policing the Dark Web Dilemma</a:t>
                      </a:r>
                      <a:endParaRPr lang="en-GB" sz="163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630" baseline="0" dirty="0" smtClean="0">
                          <a:solidFill>
                            <a:schemeClr val="tx1"/>
                          </a:solidFill>
                          <a:effectLst/>
                          <a:latin typeface="Arial" pitchFamily="34" charset="0"/>
                          <a:ea typeface="Times New Roman"/>
                          <a:cs typeface="Arial" pitchFamily="34" charset="0"/>
                          <a:hlinkClick r:id="rId7"/>
                        </a:rPr>
                        <a:t>Enforcement laws that police social media</a:t>
                      </a:r>
                      <a:endParaRPr lang="en-GB" sz="1630" baseline="0" dirty="0" smtClean="0">
                        <a:solidFill>
                          <a:schemeClr val="tx1"/>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630" baseline="0" dirty="0" smtClean="0">
                          <a:solidFill>
                            <a:srgbClr val="FF0000"/>
                          </a:solidFill>
                          <a:effectLst/>
                          <a:latin typeface="Arial" pitchFamily="34" charset="0"/>
                          <a:ea typeface="Times New Roman"/>
                          <a:cs typeface="Arial" pitchFamily="34" charset="0"/>
                          <a:hlinkClick r:id="rId8"/>
                        </a:rPr>
                        <a:t>North Korea restricted Internet policing</a:t>
                      </a:r>
                      <a:endParaRPr lang="en-GB" sz="163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US" sz="1630" baseline="0" dirty="0" smtClean="0">
                          <a:solidFill>
                            <a:srgbClr val="FF0000"/>
                          </a:solidFill>
                          <a:effectLst/>
                          <a:latin typeface="Arial" pitchFamily="34" charset="0"/>
                          <a:ea typeface="Times New Roman"/>
                          <a:cs typeface="Arial" pitchFamily="34" charset="0"/>
                          <a:hlinkClick r:id="rId9"/>
                        </a:rPr>
                        <a:t>UK attempts to pass the policing to ISP and block torrents.</a:t>
                      </a:r>
                      <a:endParaRPr lang="en-GB" sz="1630" baseline="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 name="Picture 4" descr="Think About"/>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91274" y="1196752"/>
            <a:ext cx="1749872" cy="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35136"/>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27384"/>
            <a:ext cx="7632848" cy="742066"/>
          </a:xfrm>
        </p:spPr>
        <p:txBody>
          <a:bodyPr>
            <a:noAutofit/>
          </a:bodyPr>
          <a:lstStyle/>
          <a:p>
            <a:r>
              <a:rPr lang="en-GB" sz="4200" dirty="0" smtClean="0"/>
              <a:t>End of Unit Case Study – Paper 2</a:t>
            </a:r>
            <a:endParaRPr lang="en-GB" sz="42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2000" b="1" dirty="0" smtClean="0">
                <a:latin typeface="Calibri" pitchFamily="34" charset="0"/>
                <a:ea typeface="Calibri" pitchFamily="34" charset="0"/>
                <a:cs typeface="Calibri" pitchFamily="34" charset="0"/>
              </a:rPr>
              <a:t>Unit 01 – Understanding Business Activity</a:t>
            </a:r>
            <a:endParaRPr lang="en-ZA" sz="2000" b="1" dirty="0">
              <a:latin typeface="Calibri" pitchFamily="34" charset="0"/>
              <a:ea typeface="Calibri" pitchFamily="34" charset="0"/>
              <a:cs typeface="Calibri" pitchFamily="34"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710957489"/>
              </p:ext>
            </p:extLst>
          </p:nvPr>
        </p:nvGraphicFramePr>
        <p:xfrm>
          <a:off x="323528" y="1700808"/>
          <a:ext cx="8496622" cy="4680520"/>
        </p:xfrm>
        <a:graphic>
          <a:graphicData uri="http://schemas.openxmlformats.org/drawingml/2006/table">
            <a:tbl>
              <a:tblPr firstRow="1" bandRow="1">
                <a:tableStyleId>{2D5ABB26-0587-4C30-8999-92F81FD0307C}</a:tableStyleId>
              </a:tblPr>
              <a:tblGrid>
                <a:gridCol w="8496622"/>
              </a:tblGrid>
              <a:tr h="4680520">
                <a:tc>
                  <a:txBody>
                    <a:bodyPr/>
                    <a:lstStyle/>
                    <a:p>
                      <a:pPr marL="457200" lvl="0" indent="-457200">
                        <a:buClr>
                          <a:srgbClr val="00B050"/>
                        </a:buClr>
                        <a:buFont typeface="+mj-lt"/>
                        <a:buAutoNum type="alphaLcParenR"/>
                      </a:pPr>
                      <a:r>
                        <a:rPr kumimoji="0" lang="en-US" sz="2000" b="0" kern="1200" dirty="0" smtClean="0">
                          <a:solidFill>
                            <a:srgbClr val="FF0000"/>
                          </a:solidFill>
                          <a:effectLst/>
                          <a:latin typeface="Calibri" panose="020F0502020204030204" pitchFamily="34" charset="0"/>
                          <a:ea typeface="+mn-ea"/>
                          <a:cs typeface="+mn-cs"/>
                        </a:rPr>
                        <a:t>Identify</a:t>
                      </a:r>
                      <a:endParaRPr kumimoji="0" lang="en-GB" sz="2000" b="0" kern="1200" dirty="0">
                        <a:solidFill>
                          <a:srgbClr val="FF0000"/>
                        </a:solidFill>
                        <a:effectLst/>
                        <a:latin typeface="Calibri" panose="020F0502020204030204" pitchFamily="34" charset="0"/>
                        <a:ea typeface="+mn-ea"/>
                        <a:cs typeface="+mn-cs"/>
                      </a:endParaRPr>
                    </a:p>
                  </a:txBody>
                  <a:tcPr/>
                </a:tc>
              </a:tr>
            </a:tbl>
          </a:graphicData>
        </a:graphic>
      </p:graphicFrame>
      <p:sp>
        <p:nvSpPr>
          <p:cNvPr id="7" name="Round Same Side Corner Rectangle 6">
            <a:hlinkClick r:id="" action="ppaction://noaction"/>
          </p:cNvPr>
          <p:cNvSpPr/>
          <p:nvPr/>
        </p:nvSpPr>
        <p:spPr>
          <a:xfrm>
            <a:off x="6444208" y="695546"/>
            <a:ext cx="864096"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34</a:t>
            </a:r>
            <a:endParaRPr lang="en-GB" sz="2000" b="1" dirty="0">
              <a:latin typeface="Arial" panose="020B0604020202020204" pitchFamily="34" charset="0"/>
              <a:cs typeface="Arial" panose="020B0604020202020204" pitchFamily="34" charset="0"/>
            </a:endParaRPr>
          </a:p>
        </p:txBody>
      </p:sp>
      <p:sp>
        <p:nvSpPr>
          <p:cNvPr id="8" name="TextBox 7">
            <a:hlinkClick r:id="rId3" action="ppaction://hlinkfile"/>
          </p:cNvPr>
          <p:cNvSpPr txBox="1"/>
          <p:nvPr/>
        </p:nvSpPr>
        <p:spPr>
          <a:xfrm>
            <a:off x="8444442" y="3562053"/>
            <a:ext cx="360040" cy="584775"/>
          </a:xfrm>
          <a:prstGeom prst="rect">
            <a:avLst/>
          </a:prstGeom>
          <a:noFill/>
        </p:spPr>
        <p:txBody>
          <a:bodyPr wrap="square" rtlCol="0">
            <a:spAutoFit/>
          </a:bodyPr>
          <a:lstStyle/>
          <a:p>
            <a:r>
              <a:rPr lang="en-US" sz="3200" dirty="0" smtClean="0">
                <a:solidFill>
                  <a:srgbClr val="0070C0"/>
                </a:solidFill>
              </a:rPr>
              <a:t>?</a:t>
            </a:r>
            <a:endParaRPr lang="en-GB" dirty="0">
              <a:solidFill>
                <a:srgbClr val="0070C0"/>
              </a:solidFill>
            </a:endParaRPr>
          </a:p>
        </p:txBody>
      </p:sp>
    </p:spTree>
    <p:extLst>
      <p:ext uri="{BB962C8B-B14F-4D97-AF65-F5344CB8AC3E}">
        <p14:creationId xmlns:p14="http://schemas.microsoft.com/office/powerpoint/2010/main" val="984859212"/>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a:hlinkClick r:id="rId3" action="ppaction://hlinkpres?slideindex=1&amp;slidetitle="/>
          </p:cNvPr>
          <p:cNvSpPr/>
          <p:nvPr/>
        </p:nvSpPr>
        <p:spPr>
          <a:xfrm>
            <a:off x="4980046"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O3</a:t>
            </a:r>
            <a:endParaRPr lang="en-GB" b="1" dirty="0"/>
          </a:p>
        </p:txBody>
      </p:sp>
      <p:sp>
        <p:nvSpPr>
          <p:cNvPr id="18" name="Round Same Side Corner Rectangle 17">
            <a:hlinkClick r:id="" action="ppaction://noaction"/>
          </p:cNvPr>
          <p:cNvSpPr/>
          <p:nvPr/>
        </p:nvSpPr>
        <p:spPr>
          <a:xfrm>
            <a:off x="1907704" y="724786"/>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Checklist</a:t>
            </a:r>
            <a:endParaRPr lang="en-GB" b="1" dirty="0"/>
          </a:p>
        </p:txBody>
      </p:sp>
      <p:sp>
        <p:nvSpPr>
          <p:cNvPr id="11" name="Round Same Side Corner Rectangle 10">
            <a:hlinkClick r:id="rId4" action="ppaction://hlinkpres?slideindex=1&amp;slidetitle="/>
          </p:cNvPr>
          <p:cNvSpPr/>
          <p:nvPr/>
        </p:nvSpPr>
        <p:spPr>
          <a:xfrm>
            <a:off x="4199959"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O2</a:t>
            </a:r>
            <a:endParaRPr lang="en-GB" b="1" dirty="0"/>
          </a:p>
        </p:txBody>
      </p:sp>
      <p:sp>
        <p:nvSpPr>
          <p:cNvPr id="13" name="Round Same Side Corner Rectangle 12">
            <a:hlinkClick r:id="rId5" action="ppaction://hlinksldjump"/>
          </p:cNvPr>
          <p:cNvSpPr/>
          <p:nvPr/>
        </p:nvSpPr>
        <p:spPr>
          <a:xfrm>
            <a:off x="179512" y="724786"/>
            <a:ext cx="1643074"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27" name="Round Same Side Corner Rectangle 26">
            <a:hlinkClick r:id="rId6" action="ppaction://hlinkpres?slideindex=1&amp;slidetitle="/>
          </p:cNvPr>
          <p:cNvSpPr/>
          <p:nvPr/>
        </p:nvSpPr>
        <p:spPr>
          <a:xfrm>
            <a:off x="3419872"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O1</a:t>
            </a:r>
            <a:endParaRPr lang="en-GB" b="1" dirty="0"/>
          </a:p>
        </p:txBody>
      </p:sp>
      <p:sp>
        <p:nvSpPr>
          <p:cNvPr id="3074" name="Title 1"/>
          <p:cNvSpPr>
            <a:spLocks noGrp="1"/>
          </p:cNvSpPr>
          <p:nvPr>
            <p:ph type="title"/>
          </p:nvPr>
        </p:nvSpPr>
        <p:spPr>
          <a:xfrm>
            <a:off x="86816" y="69572"/>
            <a:ext cx="8229600" cy="623124"/>
          </a:xfrm>
        </p:spPr>
        <p:txBody>
          <a:bodyPr>
            <a:normAutofit fontScale="90000"/>
          </a:bodyPr>
          <a:lstStyle/>
          <a:p>
            <a:r>
              <a:rPr lang="en-US" sz="3600" dirty="0">
                <a:latin typeface="Arial" panose="020B0604020202020204" pitchFamily="34" charset="0"/>
                <a:cs typeface="Arial" panose="020B0604020202020204" pitchFamily="34" charset="0"/>
              </a:rPr>
              <a:t>Assessment </a:t>
            </a:r>
            <a:r>
              <a:rPr lang="en-US" sz="3600" dirty="0" smtClean="0">
                <a:latin typeface="Arial" panose="020B0604020202020204" pitchFamily="34" charset="0"/>
                <a:cs typeface="Arial" panose="020B0604020202020204" pitchFamily="34" charset="0"/>
              </a:rPr>
              <a:t>objectives</a:t>
            </a:r>
            <a:endParaRPr lang="en-GB" sz="3600" b="1" dirty="0" smtClean="0"/>
          </a:p>
        </p:txBody>
      </p:sp>
      <p:sp>
        <p:nvSpPr>
          <p:cNvPr id="5" name="Content Placeholder 1"/>
          <p:cNvSpPr>
            <a:spLocks noGrp="1"/>
          </p:cNvSpPr>
          <p:nvPr>
            <p:ph idx="4294967295"/>
          </p:nvPr>
        </p:nvSpPr>
        <p:spPr>
          <a:xfrm>
            <a:off x="179512" y="1124744"/>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228600" indent="-228600"/>
            <a:r>
              <a:rPr lang="en-US" sz="2800" dirty="0">
                <a:latin typeface="Arial" panose="020B0604020202020204" pitchFamily="34" charset="0"/>
                <a:cs typeface="Arial" panose="020B0604020202020204" pitchFamily="34" charset="0"/>
              </a:rPr>
              <a:t>Relationship between assessment objectives and components The approximate weightings allocated to each of the assessment objectives are </a:t>
            </a:r>
            <a:r>
              <a:rPr lang="en-US" sz="2800" dirty="0" err="1">
                <a:latin typeface="Arial" panose="020B0604020202020204" pitchFamily="34" charset="0"/>
                <a:cs typeface="Arial" panose="020B0604020202020204" pitchFamily="34" charset="0"/>
              </a:rPr>
              <a:t>summarised</a:t>
            </a:r>
            <a:r>
              <a:rPr lang="en-US" sz="2800" dirty="0">
                <a:latin typeface="Arial" panose="020B0604020202020204" pitchFamily="34" charset="0"/>
                <a:cs typeface="Arial" panose="020B0604020202020204" pitchFamily="34" charset="0"/>
              </a:rPr>
              <a:t> below.</a:t>
            </a:r>
            <a:endParaRPr lang="en-US" sz="2800" dirty="0" smtClean="0">
              <a:latin typeface="Arial" panose="020B0604020202020204" pitchFamily="34" charset="0"/>
              <a:cs typeface="Arial" panose="020B0604020202020204" pitchFamily="34" charset="0"/>
            </a:endParaRPr>
          </a:p>
        </p:txBody>
      </p:sp>
      <p:sp>
        <p:nvSpPr>
          <p:cNvPr id="19" name="Round Same Side Corner Rectangle 18">
            <a:hlinkClick r:id="rId7" action="ppaction://hlinkpres?slideindex=1&amp;slidetitle="/>
          </p:cNvPr>
          <p:cNvSpPr/>
          <p:nvPr/>
        </p:nvSpPr>
        <p:spPr>
          <a:xfrm>
            <a:off x="5775183"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O4</a:t>
            </a:r>
            <a:endParaRPr lang="en-GB" b="1" dirty="0"/>
          </a:p>
        </p:txBody>
      </p:sp>
      <p:sp>
        <p:nvSpPr>
          <p:cNvPr id="10" name="Round Same Side Corner Rectangle 9">
            <a:hlinkClick r:id="rId8" action="ppaction://hlinkpres?slideindex=1&amp;slidetitle="/>
          </p:cNvPr>
          <p:cNvSpPr/>
          <p:nvPr/>
        </p:nvSpPr>
        <p:spPr>
          <a:xfrm>
            <a:off x="6588224"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Q05</a:t>
            </a:r>
            <a:endParaRPr lang="en-GB" b="1" dirty="0"/>
          </a:p>
        </p:txBody>
      </p:sp>
      <p:sp>
        <p:nvSpPr>
          <p:cNvPr id="12" name="Round Same Side Corner Rectangle 11">
            <a:hlinkClick r:id="rId9" action="ppaction://hlinkpres?slideindex=1&amp;slidetitle="/>
          </p:cNvPr>
          <p:cNvSpPr/>
          <p:nvPr/>
        </p:nvSpPr>
        <p:spPr>
          <a:xfrm>
            <a:off x="7383361"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O6</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2432038194"/>
              </p:ext>
            </p:extLst>
          </p:nvPr>
        </p:nvGraphicFramePr>
        <p:xfrm>
          <a:off x="323528" y="3068960"/>
          <a:ext cx="8400256" cy="2590800"/>
        </p:xfrm>
        <a:graphic>
          <a:graphicData uri="http://schemas.openxmlformats.org/drawingml/2006/table">
            <a:tbl>
              <a:tblPr firstRow="1" bandRow="1">
                <a:tableStyleId>{F5AB1C69-6EDB-4FF4-983F-18BD219EF322}</a:tableStyleId>
              </a:tblPr>
              <a:tblGrid>
                <a:gridCol w="3071664"/>
                <a:gridCol w="1584176"/>
                <a:gridCol w="1296144"/>
                <a:gridCol w="2448272"/>
              </a:tblGrid>
              <a:tr h="273630">
                <a:tc>
                  <a:txBody>
                    <a:bodyPr/>
                    <a:lstStyle/>
                    <a:p>
                      <a:r>
                        <a:rPr lang="en-US" sz="2000" dirty="0" smtClean="0">
                          <a:latin typeface="Arial" panose="020B0604020202020204" pitchFamily="34" charset="0"/>
                          <a:cs typeface="Arial" panose="020B0604020202020204" pitchFamily="34" charset="0"/>
                        </a:rPr>
                        <a:t>Assessment Objective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Paper 1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Paper 2 </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Weighting for qualification</a:t>
                      </a:r>
                    </a:p>
                  </a:txBody>
                  <a:tcPr/>
                </a:tc>
              </a:tr>
              <a:tr h="273630">
                <a:tc>
                  <a:txBody>
                    <a:bodyPr/>
                    <a:lstStyle/>
                    <a:p>
                      <a:r>
                        <a:rPr lang="en-US" sz="2000" dirty="0" smtClean="0">
                          <a:latin typeface="Arial" panose="020B0604020202020204" pitchFamily="34" charset="0"/>
                          <a:cs typeface="Arial" panose="020B0604020202020204" pitchFamily="34" charset="0"/>
                        </a:rPr>
                        <a:t>AO1: Knowledge and understanding </a:t>
                      </a:r>
                      <a:endParaRPr lang="en-GB" sz="2000" b="1"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r>
              <a:tr h="273630">
                <a:tc>
                  <a:txBody>
                    <a:bodyPr/>
                    <a:lstStyle/>
                    <a:p>
                      <a:r>
                        <a:rPr lang="en-US" sz="2000" dirty="0" smtClean="0">
                          <a:latin typeface="Arial" panose="020B0604020202020204" pitchFamily="34" charset="0"/>
                          <a:cs typeface="Arial" panose="020B0604020202020204" pitchFamily="34" charset="0"/>
                        </a:rPr>
                        <a:t>AO2: Application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r>
              <a:tr h="273630">
                <a:tc>
                  <a:txBody>
                    <a:bodyPr/>
                    <a:lstStyle/>
                    <a:p>
                      <a:r>
                        <a:rPr lang="en-US" sz="2000" dirty="0" smtClean="0">
                          <a:latin typeface="Arial" panose="020B0604020202020204" pitchFamily="34" charset="0"/>
                          <a:cs typeface="Arial" panose="020B0604020202020204" pitchFamily="34" charset="0"/>
                        </a:rPr>
                        <a:t>AO3: Analysis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12%</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25%</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tr>
              <a:tr h="273630">
                <a:tc>
                  <a:txBody>
                    <a:bodyPr/>
                    <a:lstStyle/>
                    <a:p>
                      <a:r>
                        <a:rPr lang="en-US" sz="2000" dirty="0" smtClean="0">
                          <a:latin typeface="Arial" panose="020B0604020202020204" pitchFamily="34" charset="0"/>
                          <a:cs typeface="Arial" panose="020B0604020202020204" pitchFamily="34" charset="0"/>
                        </a:rPr>
                        <a:t>AO4: Evaluation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15%</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25%</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1796432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a:hlinkClick r:id="rId3" action="ppaction://hlinkpres?slideindex=1&amp;slidetitle="/>
          </p:cNvPr>
          <p:cNvSpPr/>
          <p:nvPr/>
        </p:nvSpPr>
        <p:spPr>
          <a:xfrm>
            <a:off x="4980046"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O3</a:t>
            </a:r>
            <a:endParaRPr lang="en-GB" b="1" dirty="0"/>
          </a:p>
        </p:txBody>
      </p:sp>
      <p:sp>
        <p:nvSpPr>
          <p:cNvPr id="18" name="Round Same Side Corner Rectangle 17">
            <a:hlinkClick r:id="" action="ppaction://noaction"/>
          </p:cNvPr>
          <p:cNvSpPr/>
          <p:nvPr/>
        </p:nvSpPr>
        <p:spPr>
          <a:xfrm>
            <a:off x="1907704" y="724786"/>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Checklist</a:t>
            </a:r>
            <a:endParaRPr lang="en-GB" b="1" dirty="0"/>
          </a:p>
        </p:txBody>
      </p:sp>
      <p:sp>
        <p:nvSpPr>
          <p:cNvPr id="11" name="Round Same Side Corner Rectangle 10">
            <a:hlinkClick r:id="rId4" action="ppaction://hlinkpres?slideindex=1&amp;slidetitle="/>
          </p:cNvPr>
          <p:cNvSpPr/>
          <p:nvPr/>
        </p:nvSpPr>
        <p:spPr>
          <a:xfrm>
            <a:off x="4199959"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O2</a:t>
            </a:r>
            <a:endParaRPr lang="en-GB" b="1" dirty="0"/>
          </a:p>
        </p:txBody>
      </p:sp>
      <p:sp>
        <p:nvSpPr>
          <p:cNvPr id="13" name="Round Same Side Corner Rectangle 12">
            <a:hlinkClick r:id="rId5" action="ppaction://hlinksldjump"/>
          </p:cNvPr>
          <p:cNvSpPr/>
          <p:nvPr/>
        </p:nvSpPr>
        <p:spPr>
          <a:xfrm>
            <a:off x="179512" y="724786"/>
            <a:ext cx="1643074"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27" name="Round Same Side Corner Rectangle 26">
            <a:hlinkClick r:id="rId6" action="ppaction://hlinkpres?slideindex=1&amp;slidetitle="/>
          </p:cNvPr>
          <p:cNvSpPr/>
          <p:nvPr/>
        </p:nvSpPr>
        <p:spPr>
          <a:xfrm>
            <a:off x="3419872"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O1</a:t>
            </a:r>
            <a:endParaRPr lang="en-GB" b="1" dirty="0"/>
          </a:p>
        </p:txBody>
      </p:sp>
      <p:sp>
        <p:nvSpPr>
          <p:cNvPr id="3074" name="Title 1"/>
          <p:cNvSpPr>
            <a:spLocks noGrp="1"/>
          </p:cNvSpPr>
          <p:nvPr>
            <p:ph type="title"/>
          </p:nvPr>
        </p:nvSpPr>
        <p:spPr>
          <a:xfrm>
            <a:off x="86816" y="69572"/>
            <a:ext cx="8229600" cy="623124"/>
          </a:xfrm>
        </p:spPr>
        <p:txBody>
          <a:bodyPr>
            <a:normAutofit fontScale="90000"/>
          </a:bodyPr>
          <a:lstStyle/>
          <a:p>
            <a:r>
              <a:rPr lang="en-US" sz="3600" dirty="0" smtClean="0">
                <a:latin typeface="Arial" panose="020B0604020202020204" pitchFamily="34" charset="0"/>
                <a:cs typeface="Arial" panose="020B0604020202020204" pitchFamily="34" charset="0"/>
              </a:rPr>
              <a:t>Grade Descriptors – A Grade</a:t>
            </a:r>
            <a:endParaRPr lang="en-GB" sz="3600" b="1" dirty="0" smtClean="0"/>
          </a:p>
        </p:txBody>
      </p:sp>
      <p:sp>
        <p:nvSpPr>
          <p:cNvPr id="5" name="Content Placeholder 1"/>
          <p:cNvSpPr>
            <a:spLocks noGrp="1"/>
          </p:cNvSpPr>
          <p:nvPr>
            <p:ph idx="4294967295"/>
          </p:nvPr>
        </p:nvSpPr>
        <p:spPr>
          <a:xfrm>
            <a:off x="179512" y="1124744"/>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228600" indent="-228600"/>
            <a:r>
              <a:rPr lang="en-US" sz="1400" dirty="0" smtClean="0">
                <a:latin typeface="Arial" panose="020B0604020202020204" pitchFamily="34" charset="0"/>
                <a:cs typeface="Arial" panose="020B0604020202020204" pitchFamily="34" charset="0"/>
              </a:rPr>
              <a:t>Grade </a:t>
            </a:r>
            <a:r>
              <a:rPr lang="en-US" sz="1400" dirty="0">
                <a:latin typeface="Arial" panose="020B0604020202020204" pitchFamily="34" charset="0"/>
                <a:cs typeface="Arial" panose="020B0604020202020204" pitchFamily="34" charset="0"/>
              </a:rPr>
              <a:t>descriptions are provided to give a general indication of the standards of achievement likely to have been shown by candidates awarded particular grades. The grade awarded will depend in practice upon the extent to which the candidate has met the assessment objectives overall and it might conceal weakness in one aspect of the examination which is balanced by above average performance in another.</a:t>
            </a:r>
          </a:p>
          <a:p>
            <a:pPr marL="228600" indent="-228600"/>
            <a:r>
              <a:rPr lang="en-US" sz="1400" b="1" dirty="0">
                <a:latin typeface="Arial" panose="020B0604020202020204" pitchFamily="34" charset="0"/>
                <a:cs typeface="Arial" panose="020B0604020202020204" pitchFamily="34" charset="0"/>
              </a:rPr>
              <a:t>A </a:t>
            </a:r>
            <a:r>
              <a:rPr lang="en-US" sz="1400" b="1" dirty="0" smtClean="0">
                <a:latin typeface="Arial" panose="020B0604020202020204" pitchFamily="34" charset="0"/>
                <a:cs typeface="Arial" panose="020B0604020202020204" pitchFamily="34" charset="0"/>
              </a:rPr>
              <a:t>Grade </a:t>
            </a:r>
            <a:r>
              <a:rPr lang="en-US" sz="1400" dirty="0" smtClean="0">
                <a:latin typeface="Arial" panose="020B0604020202020204" pitchFamily="34" charset="0"/>
                <a:cs typeface="Arial" panose="020B0604020202020204" pitchFamily="34" charset="0"/>
              </a:rPr>
              <a:t>- A </a:t>
            </a:r>
            <a:r>
              <a:rPr lang="en-US" sz="1400" dirty="0">
                <a:latin typeface="Arial" panose="020B0604020202020204" pitchFamily="34" charset="0"/>
                <a:cs typeface="Arial" panose="020B0604020202020204" pitchFamily="34" charset="0"/>
              </a:rPr>
              <a:t>candidate should demonstrate the </a:t>
            </a:r>
            <a:r>
              <a:rPr lang="en-US" sz="1400" dirty="0" smtClean="0">
                <a:latin typeface="Arial" panose="020B0604020202020204" pitchFamily="34" charset="0"/>
                <a:cs typeface="Arial" panose="020B0604020202020204" pitchFamily="34" charset="0"/>
              </a:rPr>
              <a:t>following:</a:t>
            </a:r>
          </a:p>
          <a:p>
            <a:pPr marL="228600" indent="-228600"/>
            <a:r>
              <a:rPr lang="en-US" sz="1400" b="1" dirty="0" smtClean="0">
                <a:latin typeface="Arial" panose="020B0604020202020204" pitchFamily="34" charset="0"/>
                <a:cs typeface="Arial" panose="020B0604020202020204" pitchFamily="34" charset="0"/>
              </a:rPr>
              <a:t>Knowledge </a:t>
            </a:r>
            <a:r>
              <a:rPr lang="en-US" sz="1400" b="1" dirty="0">
                <a:latin typeface="Arial" panose="020B0604020202020204" pitchFamily="34" charset="0"/>
                <a:cs typeface="Arial" panose="020B0604020202020204" pitchFamily="34" charset="0"/>
              </a:rPr>
              <a:t>and understanding </a:t>
            </a:r>
            <a:endParaRPr lang="en-US" sz="1400" b="1" dirty="0" smtClean="0">
              <a:latin typeface="Arial" panose="020B0604020202020204" pitchFamily="34" charset="0"/>
              <a:cs typeface="Arial" panose="020B0604020202020204" pitchFamily="34" charset="0"/>
            </a:endParaRPr>
          </a:p>
          <a:p>
            <a:pPr marL="484632" lvl="1"/>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excellent ability to identify detailed facts, conventions and techniques in relation to the content of the </a:t>
            </a:r>
            <a:r>
              <a:rPr lang="en-US" sz="1400" dirty="0" smtClean="0">
                <a:latin typeface="Arial" panose="020B0604020202020204" pitchFamily="34" charset="0"/>
                <a:cs typeface="Arial" panose="020B0604020202020204" pitchFamily="34" charset="0"/>
              </a:rPr>
              <a:t>syllabus</a:t>
            </a:r>
          </a:p>
          <a:p>
            <a:pPr marL="484632" lvl="1"/>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excellent ability to define the concepts and ideas of the syllabus.</a:t>
            </a:r>
          </a:p>
          <a:p>
            <a:pPr marL="228600" indent="-228600"/>
            <a:r>
              <a:rPr lang="en-US" sz="1400" b="1" dirty="0" smtClean="0">
                <a:latin typeface="Arial" panose="020B0604020202020204" pitchFamily="34" charset="0"/>
                <a:cs typeface="Arial" panose="020B0604020202020204" pitchFamily="34" charset="0"/>
              </a:rPr>
              <a:t>Application</a:t>
            </a:r>
          </a:p>
          <a:p>
            <a:pPr marL="484632" lvl="1"/>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thorough ability to apply knowledge and understanding, using terms, concepts, theories and methods effectively to address business problems and </a:t>
            </a:r>
            <a:r>
              <a:rPr lang="en-US" sz="1400" dirty="0" smtClean="0">
                <a:latin typeface="Arial" panose="020B0604020202020204" pitchFamily="34" charset="0"/>
                <a:cs typeface="Arial" panose="020B0604020202020204" pitchFamily="34" charset="0"/>
              </a:rPr>
              <a:t>issues</a:t>
            </a:r>
          </a:p>
          <a:p>
            <a:pPr marL="484632" lvl="1"/>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thorough ability to form conclusions from this information and to demonstrate these conclusions clearly and logically.</a:t>
            </a:r>
          </a:p>
          <a:p>
            <a:pPr marL="228600" indent="-228600"/>
            <a:r>
              <a:rPr lang="en-US" sz="1400" b="1" dirty="0" smtClean="0">
                <a:latin typeface="Arial" panose="020B0604020202020204" pitchFamily="34" charset="0"/>
                <a:cs typeface="Arial" panose="020B0604020202020204" pitchFamily="34" charset="0"/>
              </a:rPr>
              <a:t>Analysis</a:t>
            </a:r>
          </a:p>
          <a:p>
            <a:pPr marL="484632" lvl="1"/>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excellent ability to classify and comment on information presented in various </a:t>
            </a:r>
            <a:r>
              <a:rPr lang="en-US" sz="1400" dirty="0" smtClean="0">
                <a:latin typeface="Arial" panose="020B0604020202020204" pitchFamily="34" charset="0"/>
                <a:cs typeface="Arial" panose="020B0604020202020204" pitchFamily="34" charset="0"/>
              </a:rPr>
              <a:t>forms</a:t>
            </a:r>
          </a:p>
          <a:p>
            <a:pPr marL="484632" lvl="1"/>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excellent ability to distinguish between evidence and opinion.</a:t>
            </a:r>
          </a:p>
          <a:p>
            <a:pPr marL="228600" indent="-228600"/>
            <a:r>
              <a:rPr lang="en-US" sz="1400" b="1" dirty="0" smtClean="0">
                <a:latin typeface="Arial" panose="020B0604020202020204" pitchFamily="34" charset="0"/>
                <a:cs typeface="Arial" panose="020B0604020202020204" pitchFamily="34" charset="0"/>
              </a:rPr>
              <a:t>Evaluation</a:t>
            </a:r>
          </a:p>
          <a:p>
            <a:pPr marL="484632" lvl="1"/>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excellent ability to make clear, reasoned judgements and communicate them in an accurate and logical manner.</a:t>
            </a:r>
          </a:p>
        </p:txBody>
      </p:sp>
      <p:sp>
        <p:nvSpPr>
          <p:cNvPr id="19" name="Round Same Side Corner Rectangle 18">
            <a:hlinkClick r:id="rId7" action="ppaction://hlinkpres?slideindex=1&amp;slidetitle="/>
          </p:cNvPr>
          <p:cNvSpPr/>
          <p:nvPr/>
        </p:nvSpPr>
        <p:spPr>
          <a:xfrm>
            <a:off x="5775183"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O4</a:t>
            </a:r>
            <a:endParaRPr lang="en-GB" b="1" dirty="0"/>
          </a:p>
        </p:txBody>
      </p:sp>
      <p:sp>
        <p:nvSpPr>
          <p:cNvPr id="10" name="Round Same Side Corner Rectangle 9">
            <a:hlinkClick r:id="rId8" action="ppaction://hlinkpres?slideindex=1&amp;slidetitle="/>
          </p:cNvPr>
          <p:cNvSpPr/>
          <p:nvPr/>
        </p:nvSpPr>
        <p:spPr>
          <a:xfrm>
            <a:off x="6588224"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Q05</a:t>
            </a:r>
            <a:endParaRPr lang="en-GB" b="1" dirty="0"/>
          </a:p>
        </p:txBody>
      </p:sp>
      <p:sp>
        <p:nvSpPr>
          <p:cNvPr id="12" name="Round Same Side Corner Rectangle 11">
            <a:hlinkClick r:id="rId9" action="ppaction://hlinkpres?slideindex=1&amp;slidetitle="/>
          </p:cNvPr>
          <p:cNvSpPr/>
          <p:nvPr/>
        </p:nvSpPr>
        <p:spPr>
          <a:xfrm>
            <a:off x="7383361"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O6</a:t>
            </a:r>
            <a:endParaRPr lang="en-GB" b="1" dirty="0"/>
          </a:p>
        </p:txBody>
      </p:sp>
    </p:spTree>
    <p:extLst>
      <p:ext uri="{BB962C8B-B14F-4D97-AF65-F5344CB8AC3E}">
        <p14:creationId xmlns:p14="http://schemas.microsoft.com/office/powerpoint/2010/main" val="26462206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a:hlinkClick r:id="rId3" action="ppaction://hlinkpres?slideindex=1&amp;slidetitle="/>
          </p:cNvPr>
          <p:cNvSpPr/>
          <p:nvPr/>
        </p:nvSpPr>
        <p:spPr>
          <a:xfrm>
            <a:off x="4980046"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O3</a:t>
            </a:r>
            <a:endParaRPr lang="en-GB" b="1" dirty="0"/>
          </a:p>
        </p:txBody>
      </p:sp>
      <p:sp>
        <p:nvSpPr>
          <p:cNvPr id="18" name="Round Same Side Corner Rectangle 17">
            <a:hlinkClick r:id="" action="ppaction://noaction"/>
          </p:cNvPr>
          <p:cNvSpPr/>
          <p:nvPr/>
        </p:nvSpPr>
        <p:spPr>
          <a:xfrm>
            <a:off x="1907704" y="724786"/>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Checklist</a:t>
            </a:r>
            <a:endParaRPr lang="en-GB" b="1" dirty="0"/>
          </a:p>
        </p:txBody>
      </p:sp>
      <p:sp>
        <p:nvSpPr>
          <p:cNvPr id="11" name="Round Same Side Corner Rectangle 10">
            <a:hlinkClick r:id="rId4" action="ppaction://hlinkpres?slideindex=1&amp;slidetitle="/>
          </p:cNvPr>
          <p:cNvSpPr/>
          <p:nvPr/>
        </p:nvSpPr>
        <p:spPr>
          <a:xfrm>
            <a:off x="4199959"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O2</a:t>
            </a:r>
            <a:endParaRPr lang="en-GB" b="1" dirty="0"/>
          </a:p>
        </p:txBody>
      </p:sp>
      <p:sp>
        <p:nvSpPr>
          <p:cNvPr id="13" name="Round Same Side Corner Rectangle 12">
            <a:hlinkClick r:id="rId5" action="ppaction://hlinksldjump"/>
          </p:cNvPr>
          <p:cNvSpPr/>
          <p:nvPr/>
        </p:nvSpPr>
        <p:spPr>
          <a:xfrm>
            <a:off x="179512" y="724786"/>
            <a:ext cx="1643074"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27" name="Round Same Side Corner Rectangle 26">
            <a:hlinkClick r:id="rId6" action="ppaction://hlinkpres?slideindex=1&amp;slidetitle="/>
          </p:cNvPr>
          <p:cNvSpPr/>
          <p:nvPr/>
        </p:nvSpPr>
        <p:spPr>
          <a:xfrm>
            <a:off x="3419872"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O1</a:t>
            </a:r>
            <a:endParaRPr lang="en-GB" b="1" dirty="0"/>
          </a:p>
        </p:txBody>
      </p:sp>
      <p:sp>
        <p:nvSpPr>
          <p:cNvPr id="3074" name="Title 1"/>
          <p:cNvSpPr>
            <a:spLocks noGrp="1"/>
          </p:cNvSpPr>
          <p:nvPr>
            <p:ph type="title"/>
          </p:nvPr>
        </p:nvSpPr>
        <p:spPr>
          <a:xfrm>
            <a:off x="86816" y="69572"/>
            <a:ext cx="8229600" cy="623124"/>
          </a:xfrm>
        </p:spPr>
        <p:txBody>
          <a:bodyPr>
            <a:normAutofit fontScale="90000"/>
          </a:bodyPr>
          <a:lstStyle/>
          <a:p>
            <a:r>
              <a:rPr lang="en-US" sz="3600" dirty="0" smtClean="0">
                <a:latin typeface="Arial" panose="020B0604020202020204" pitchFamily="34" charset="0"/>
                <a:cs typeface="Arial" panose="020B0604020202020204" pitchFamily="34" charset="0"/>
              </a:rPr>
              <a:t>Grade Descriptors – C Grade</a:t>
            </a:r>
            <a:endParaRPr lang="en-GB" sz="3600" b="1" dirty="0" smtClean="0"/>
          </a:p>
        </p:txBody>
      </p:sp>
      <p:sp>
        <p:nvSpPr>
          <p:cNvPr id="5" name="Content Placeholder 1"/>
          <p:cNvSpPr>
            <a:spLocks noGrp="1"/>
          </p:cNvSpPr>
          <p:nvPr>
            <p:ph idx="4294967295"/>
          </p:nvPr>
        </p:nvSpPr>
        <p:spPr>
          <a:xfrm>
            <a:off x="179512" y="1124744"/>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228600" indent="-228600"/>
            <a:r>
              <a:rPr lang="en-US" sz="1850" dirty="0">
                <a:latin typeface="Arial" panose="020B0604020202020204" pitchFamily="34" charset="0"/>
                <a:cs typeface="Arial" panose="020B0604020202020204" pitchFamily="34" charset="0"/>
              </a:rPr>
              <a:t>A </a:t>
            </a:r>
            <a:r>
              <a:rPr lang="en-US" sz="1850" b="1" dirty="0">
                <a:latin typeface="Arial" panose="020B0604020202020204" pitchFamily="34" charset="0"/>
                <a:cs typeface="Arial" panose="020B0604020202020204" pitchFamily="34" charset="0"/>
              </a:rPr>
              <a:t>Grade C</a:t>
            </a:r>
            <a:r>
              <a:rPr lang="en-US" sz="1850" dirty="0">
                <a:latin typeface="Arial" panose="020B0604020202020204" pitchFamily="34" charset="0"/>
                <a:cs typeface="Arial" panose="020B0604020202020204" pitchFamily="34" charset="0"/>
              </a:rPr>
              <a:t> candidate should demonstrate the </a:t>
            </a:r>
            <a:r>
              <a:rPr lang="en-US" sz="1850" dirty="0" smtClean="0">
                <a:latin typeface="Arial" panose="020B0604020202020204" pitchFamily="34" charset="0"/>
                <a:cs typeface="Arial" panose="020B0604020202020204" pitchFamily="34" charset="0"/>
              </a:rPr>
              <a:t>following:</a:t>
            </a:r>
          </a:p>
          <a:p>
            <a:pPr marL="228600" indent="-228600"/>
            <a:r>
              <a:rPr lang="en-US" sz="1850" b="1" dirty="0" smtClean="0">
                <a:latin typeface="Arial" panose="020B0604020202020204" pitchFamily="34" charset="0"/>
                <a:cs typeface="Arial" panose="020B0604020202020204" pitchFamily="34" charset="0"/>
              </a:rPr>
              <a:t>Knowledge </a:t>
            </a:r>
            <a:r>
              <a:rPr lang="en-US" sz="1850" b="1" dirty="0">
                <a:latin typeface="Arial" panose="020B0604020202020204" pitchFamily="34" charset="0"/>
                <a:cs typeface="Arial" panose="020B0604020202020204" pitchFamily="34" charset="0"/>
              </a:rPr>
              <a:t>and </a:t>
            </a:r>
            <a:r>
              <a:rPr lang="en-US" sz="1850" b="1" dirty="0" smtClean="0">
                <a:latin typeface="Arial" panose="020B0604020202020204" pitchFamily="34" charset="0"/>
                <a:cs typeface="Arial" panose="020B0604020202020204" pitchFamily="34" charset="0"/>
              </a:rPr>
              <a:t>understanding</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identify detailed facts, conventions and techniques in relation to the content of the </a:t>
            </a:r>
            <a:r>
              <a:rPr lang="en-US" sz="1850" dirty="0" smtClean="0">
                <a:latin typeface="Arial" panose="020B0604020202020204" pitchFamily="34" charset="0"/>
                <a:cs typeface="Arial" panose="020B0604020202020204" pitchFamily="34" charset="0"/>
              </a:rPr>
              <a:t>syllabus</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define the concepts and ideas of the syllabus.</a:t>
            </a:r>
          </a:p>
          <a:p>
            <a:pPr marL="228600" indent="-228600"/>
            <a:r>
              <a:rPr lang="en-US" sz="1850" b="1" dirty="0" smtClean="0">
                <a:latin typeface="Arial" panose="020B0604020202020204" pitchFamily="34" charset="0"/>
                <a:cs typeface="Arial" panose="020B0604020202020204" pitchFamily="34" charset="0"/>
              </a:rPr>
              <a:t>Application</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apply knowledge and understanding, using terms, concepts, theories and methods appropriately to address problems and </a:t>
            </a:r>
            <a:r>
              <a:rPr lang="en-US" sz="1850" dirty="0" smtClean="0">
                <a:latin typeface="Arial" panose="020B0604020202020204" pitchFamily="34" charset="0"/>
                <a:cs typeface="Arial" panose="020B0604020202020204" pitchFamily="34" charset="0"/>
              </a:rPr>
              <a:t>issues</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draw conclusions, and to present these in a clear manner.</a:t>
            </a:r>
          </a:p>
          <a:p>
            <a:pPr marL="228600" indent="-228600"/>
            <a:r>
              <a:rPr lang="en-US" sz="1850" b="1" dirty="0" smtClean="0">
                <a:latin typeface="Arial" panose="020B0604020202020204" pitchFamily="34" charset="0"/>
                <a:cs typeface="Arial" panose="020B0604020202020204" pitchFamily="34" charset="0"/>
              </a:rPr>
              <a:t>Analysis</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use and comment on information presented in various </a:t>
            </a:r>
            <a:r>
              <a:rPr lang="en-US" sz="1850" dirty="0" smtClean="0">
                <a:latin typeface="Arial" panose="020B0604020202020204" pitchFamily="34" charset="0"/>
                <a:cs typeface="Arial" panose="020B0604020202020204" pitchFamily="34" charset="0"/>
              </a:rPr>
              <a:t>forms</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distinguish between evidence and opinion.</a:t>
            </a:r>
          </a:p>
          <a:p>
            <a:pPr marL="228600" indent="-228600"/>
            <a:r>
              <a:rPr lang="en-US" sz="1850" b="1" dirty="0" smtClean="0">
                <a:latin typeface="Arial" panose="020B0604020202020204" pitchFamily="34" charset="0"/>
                <a:cs typeface="Arial" panose="020B0604020202020204" pitchFamily="34" charset="0"/>
              </a:rPr>
              <a:t>Evaluation</a:t>
            </a:r>
          </a:p>
          <a:p>
            <a:pPr marL="484632" lvl="1"/>
            <a:r>
              <a:rPr lang="en-US" sz="1850" dirty="0" smtClean="0">
                <a:latin typeface="Arial" panose="020B0604020202020204" pitchFamily="34" charset="0"/>
                <a:cs typeface="Arial" panose="020B0604020202020204" pitchFamily="34" charset="0"/>
              </a:rPr>
              <a:t>a </a:t>
            </a:r>
            <a:r>
              <a:rPr lang="en-US" sz="1850" dirty="0">
                <a:latin typeface="Arial" panose="020B0604020202020204" pitchFamily="34" charset="0"/>
                <a:cs typeface="Arial" panose="020B0604020202020204" pitchFamily="34" charset="0"/>
              </a:rPr>
              <a:t>sound ability to evaluate and make reasoned judgements.</a:t>
            </a:r>
          </a:p>
        </p:txBody>
      </p:sp>
      <p:sp>
        <p:nvSpPr>
          <p:cNvPr id="19" name="Round Same Side Corner Rectangle 18">
            <a:hlinkClick r:id="rId7" action="ppaction://hlinkpres?slideindex=1&amp;slidetitle="/>
          </p:cNvPr>
          <p:cNvSpPr/>
          <p:nvPr/>
        </p:nvSpPr>
        <p:spPr>
          <a:xfrm>
            <a:off x="5775183"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O4</a:t>
            </a:r>
            <a:endParaRPr lang="en-GB" b="1" dirty="0"/>
          </a:p>
        </p:txBody>
      </p:sp>
      <p:sp>
        <p:nvSpPr>
          <p:cNvPr id="10" name="Round Same Side Corner Rectangle 9">
            <a:hlinkClick r:id="rId8" action="ppaction://hlinkpres?slideindex=1&amp;slidetitle="/>
          </p:cNvPr>
          <p:cNvSpPr/>
          <p:nvPr/>
        </p:nvSpPr>
        <p:spPr>
          <a:xfrm>
            <a:off x="6588224"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Q05</a:t>
            </a:r>
            <a:endParaRPr lang="en-GB" b="1" dirty="0"/>
          </a:p>
        </p:txBody>
      </p:sp>
      <p:sp>
        <p:nvSpPr>
          <p:cNvPr id="12" name="Round Same Side Corner Rectangle 11">
            <a:hlinkClick r:id="rId9" action="ppaction://hlinkpres?slideindex=1&amp;slidetitle="/>
          </p:cNvPr>
          <p:cNvSpPr/>
          <p:nvPr/>
        </p:nvSpPr>
        <p:spPr>
          <a:xfrm>
            <a:off x="7383361"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O6</a:t>
            </a:r>
            <a:endParaRPr lang="en-GB" b="1" dirty="0"/>
          </a:p>
        </p:txBody>
      </p:sp>
    </p:spTree>
    <p:extLst>
      <p:ext uri="{BB962C8B-B14F-4D97-AF65-F5344CB8AC3E}">
        <p14:creationId xmlns:p14="http://schemas.microsoft.com/office/powerpoint/2010/main" val="204317822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a:hlinkClick r:id="rId3" action="ppaction://hlinkpres?slideindex=1&amp;slidetitle="/>
          </p:cNvPr>
          <p:cNvSpPr/>
          <p:nvPr/>
        </p:nvSpPr>
        <p:spPr>
          <a:xfrm>
            <a:off x="4980046"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O3</a:t>
            </a:r>
            <a:endParaRPr lang="en-GB" b="1" dirty="0"/>
          </a:p>
        </p:txBody>
      </p:sp>
      <p:sp>
        <p:nvSpPr>
          <p:cNvPr id="18" name="Round Same Side Corner Rectangle 17">
            <a:hlinkClick r:id="" action="ppaction://noaction"/>
          </p:cNvPr>
          <p:cNvSpPr/>
          <p:nvPr/>
        </p:nvSpPr>
        <p:spPr>
          <a:xfrm>
            <a:off x="1907704" y="724786"/>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Checklist</a:t>
            </a:r>
            <a:endParaRPr lang="en-GB" b="1" dirty="0"/>
          </a:p>
        </p:txBody>
      </p:sp>
      <p:sp>
        <p:nvSpPr>
          <p:cNvPr id="11" name="Round Same Side Corner Rectangle 10">
            <a:hlinkClick r:id="rId4" action="ppaction://hlinkpres?slideindex=1&amp;slidetitle="/>
          </p:cNvPr>
          <p:cNvSpPr/>
          <p:nvPr/>
        </p:nvSpPr>
        <p:spPr>
          <a:xfrm>
            <a:off x="4199959"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O2</a:t>
            </a:r>
            <a:endParaRPr lang="en-GB" b="1" dirty="0"/>
          </a:p>
        </p:txBody>
      </p:sp>
      <p:sp>
        <p:nvSpPr>
          <p:cNvPr id="13" name="Round Same Side Corner Rectangle 12">
            <a:hlinkClick r:id="rId5" action="ppaction://hlinksldjump"/>
          </p:cNvPr>
          <p:cNvSpPr/>
          <p:nvPr/>
        </p:nvSpPr>
        <p:spPr>
          <a:xfrm>
            <a:off x="179512" y="724786"/>
            <a:ext cx="1643074"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27" name="Round Same Side Corner Rectangle 26">
            <a:hlinkClick r:id="rId6" action="ppaction://hlinkpres?slideindex=1&amp;slidetitle="/>
          </p:cNvPr>
          <p:cNvSpPr/>
          <p:nvPr/>
        </p:nvSpPr>
        <p:spPr>
          <a:xfrm>
            <a:off x="3419872"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O1</a:t>
            </a:r>
            <a:endParaRPr lang="en-GB" b="1" dirty="0"/>
          </a:p>
        </p:txBody>
      </p:sp>
      <p:sp>
        <p:nvSpPr>
          <p:cNvPr id="3074" name="Title 1"/>
          <p:cNvSpPr>
            <a:spLocks noGrp="1"/>
          </p:cNvSpPr>
          <p:nvPr>
            <p:ph type="title"/>
          </p:nvPr>
        </p:nvSpPr>
        <p:spPr>
          <a:xfrm>
            <a:off x="86816" y="69572"/>
            <a:ext cx="8229600" cy="623124"/>
          </a:xfrm>
        </p:spPr>
        <p:txBody>
          <a:bodyPr>
            <a:normAutofit fontScale="90000"/>
          </a:bodyPr>
          <a:lstStyle/>
          <a:p>
            <a:r>
              <a:rPr lang="en-US" sz="3600" dirty="0" smtClean="0">
                <a:latin typeface="Arial" panose="020B0604020202020204" pitchFamily="34" charset="0"/>
                <a:cs typeface="Arial" panose="020B0604020202020204" pitchFamily="34" charset="0"/>
              </a:rPr>
              <a:t>Grade Descriptors – F Grade</a:t>
            </a:r>
            <a:endParaRPr lang="en-GB" sz="3600" b="1" dirty="0" smtClean="0"/>
          </a:p>
        </p:txBody>
      </p:sp>
      <p:sp>
        <p:nvSpPr>
          <p:cNvPr id="5" name="Content Placeholder 1"/>
          <p:cNvSpPr>
            <a:spLocks noGrp="1"/>
          </p:cNvSpPr>
          <p:nvPr>
            <p:ph idx="4294967295"/>
          </p:nvPr>
        </p:nvSpPr>
        <p:spPr>
          <a:xfrm>
            <a:off x="179512" y="1124744"/>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228600" indent="-228600"/>
            <a:r>
              <a:rPr lang="en-US" sz="1900" dirty="0">
                <a:latin typeface="Arial" panose="020B0604020202020204" pitchFamily="34" charset="0"/>
                <a:cs typeface="Arial" panose="020B0604020202020204" pitchFamily="34" charset="0"/>
              </a:rPr>
              <a:t>A </a:t>
            </a:r>
            <a:r>
              <a:rPr lang="en-US" sz="1900" b="1" dirty="0">
                <a:latin typeface="Arial" panose="020B0604020202020204" pitchFamily="34" charset="0"/>
                <a:cs typeface="Arial" panose="020B0604020202020204" pitchFamily="34" charset="0"/>
              </a:rPr>
              <a:t>Grade F </a:t>
            </a:r>
            <a:r>
              <a:rPr lang="en-US" sz="1900" dirty="0">
                <a:latin typeface="Arial" panose="020B0604020202020204" pitchFamily="34" charset="0"/>
                <a:cs typeface="Arial" panose="020B0604020202020204" pitchFamily="34" charset="0"/>
              </a:rPr>
              <a:t>candidate should demonstrate the following: Knowledge and </a:t>
            </a:r>
            <a:r>
              <a:rPr lang="en-US" sz="1900" dirty="0" smtClean="0">
                <a:latin typeface="Arial" panose="020B0604020202020204" pitchFamily="34" charset="0"/>
                <a:cs typeface="Arial" panose="020B0604020202020204" pitchFamily="34" charset="0"/>
              </a:rPr>
              <a:t>understanding</a:t>
            </a:r>
          </a:p>
          <a:p>
            <a:pPr marL="484632" lvl="1"/>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limited ability to identify specific facts, conventions or techniques in relation to the content of the </a:t>
            </a:r>
            <a:r>
              <a:rPr lang="en-US" sz="1900" dirty="0" smtClean="0">
                <a:latin typeface="Arial" panose="020B0604020202020204" pitchFamily="34" charset="0"/>
                <a:cs typeface="Arial" panose="020B0604020202020204" pitchFamily="34" charset="0"/>
              </a:rPr>
              <a:t>syllabus</a:t>
            </a:r>
          </a:p>
          <a:p>
            <a:pPr marL="484632" lvl="1"/>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limited familiarity with definitions of the central concepts and ideas of the syllabus.</a:t>
            </a:r>
          </a:p>
          <a:p>
            <a:pPr marL="228600" indent="-228600"/>
            <a:r>
              <a:rPr lang="en-US" sz="1900" b="1" dirty="0" smtClean="0">
                <a:latin typeface="Arial" panose="020B0604020202020204" pitchFamily="34" charset="0"/>
                <a:cs typeface="Arial" panose="020B0604020202020204" pitchFamily="34" charset="0"/>
              </a:rPr>
              <a:t>Application</a:t>
            </a:r>
          </a:p>
          <a:p>
            <a:pPr marL="484632" lvl="1"/>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limited ability to apply knowledge and understanding, using terms, concepts, theories and methods appropriately to address problems and issues.</a:t>
            </a:r>
          </a:p>
          <a:p>
            <a:pPr marL="228600" indent="-228600"/>
            <a:r>
              <a:rPr lang="en-US" sz="1900" b="1" dirty="0" smtClean="0">
                <a:latin typeface="Arial" panose="020B0604020202020204" pitchFamily="34" charset="0"/>
                <a:cs typeface="Arial" panose="020B0604020202020204" pitchFamily="34" charset="0"/>
              </a:rPr>
              <a:t>Analysis</a:t>
            </a:r>
          </a:p>
          <a:p>
            <a:pPr marL="484632" lvl="1"/>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limited ability to classify and present data in a simple way and a limited ability to select relevant information from a set of </a:t>
            </a:r>
            <a:r>
              <a:rPr lang="en-US" sz="1900" dirty="0" smtClean="0">
                <a:latin typeface="Arial" panose="020B0604020202020204" pitchFamily="34" charset="0"/>
                <a:cs typeface="Arial" panose="020B0604020202020204" pitchFamily="34" charset="0"/>
              </a:rPr>
              <a:t>data</a:t>
            </a:r>
          </a:p>
          <a:p>
            <a:pPr marL="484632" lvl="1"/>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limited ability to distinguish between evidence and opinion.</a:t>
            </a:r>
          </a:p>
          <a:p>
            <a:pPr marL="228600" indent="-228600"/>
            <a:r>
              <a:rPr lang="en-US" sz="1900" b="1" dirty="0" smtClean="0">
                <a:latin typeface="Arial" panose="020B0604020202020204" pitchFamily="34" charset="0"/>
                <a:cs typeface="Arial" panose="020B0604020202020204" pitchFamily="34" charset="0"/>
              </a:rPr>
              <a:t>Evaluation</a:t>
            </a:r>
          </a:p>
          <a:p>
            <a:pPr marL="484632" lvl="1"/>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limited ability to understand implications and make recommendations.</a:t>
            </a:r>
          </a:p>
        </p:txBody>
      </p:sp>
      <p:sp>
        <p:nvSpPr>
          <p:cNvPr id="19" name="Round Same Side Corner Rectangle 18">
            <a:hlinkClick r:id="rId7" action="ppaction://hlinkpres?slideindex=1&amp;slidetitle="/>
          </p:cNvPr>
          <p:cNvSpPr/>
          <p:nvPr/>
        </p:nvSpPr>
        <p:spPr>
          <a:xfrm>
            <a:off x="5775183"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O4</a:t>
            </a:r>
            <a:endParaRPr lang="en-GB" b="1" dirty="0"/>
          </a:p>
        </p:txBody>
      </p:sp>
      <p:sp>
        <p:nvSpPr>
          <p:cNvPr id="10" name="Round Same Side Corner Rectangle 9">
            <a:hlinkClick r:id="rId8" action="ppaction://hlinkpres?slideindex=1&amp;slidetitle="/>
          </p:cNvPr>
          <p:cNvSpPr/>
          <p:nvPr/>
        </p:nvSpPr>
        <p:spPr>
          <a:xfrm>
            <a:off x="6588224"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Q05</a:t>
            </a:r>
            <a:endParaRPr lang="en-GB" b="1" dirty="0"/>
          </a:p>
        </p:txBody>
      </p:sp>
      <p:sp>
        <p:nvSpPr>
          <p:cNvPr id="12" name="Round Same Side Corner Rectangle 11">
            <a:hlinkClick r:id="rId9" action="ppaction://hlinkpres?slideindex=1&amp;slidetitle="/>
          </p:cNvPr>
          <p:cNvSpPr/>
          <p:nvPr/>
        </p:nvSpPr>
        <p:spPr>
          <a:xfrm>
            <a:off x="7383361" y="724786"/>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Q</a:t>
            </a:r>
            <a:r>
              <a:rPr lang="en-GB" b="1" dirty="0" smtClean="0"/>
              <a:t>O6</a:t>
            </a:r>
            <a:endParaRPr lang="en-GB" b="1" dirty="0"/>
          </a:p>
        </p:txBody>
      </p:sp>
    </p:spTree>
    <p:extLst>
      <p:ext uri="{BB962C8B-B14F-4D97-AF65-F5344CB8AC3E}">
        <p14:creationId xmlns:p14="http://schemas.microsoft.com/office/powerpoint/2010/main" val="426468366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3600" dirty="0" smtClean="0"/>
              <a:t>Chapter 09 </a:t>
            </a:r>
            <a:r>
              <a:rPr lang="en-GB" sz="3600" dirty="0" smtClean="0"/>
              <a:t>– Assessment Objectives</a:t>
            </a:r>
            <a:endParaRPr lang="en-GB" sz="36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012333632"/>
              </p:ext>
            </p:extLst>
          </p:nvPr>
        </p:nvGraphicFramePr>
        <p:xfrm>
          <a:off x="6660853" y="1124744"/>
          <a:ext cx="2159619" cy="5405389"/>
        </p:xfrm>
        <a:graphic>
          <a:graphicData uri="http://schemas.openxmlformats.org/drawingml/2006/table">
            <a:tbl>
              <a:tblPr firstRow="1" firstCol="1" lastRow="1" lastCol="1" bandRow="1" bandCol="1">
                <a:tableStyleId>{2D5ABB26-0587-4C30-8999-92F81FD0307C}</a:tableStyleId>
              </a:tblPr>
              <a:tblGrid>
                <a:gridCol w="2159619"/>
              </a:tblGrid>
              <a:tr h="452389">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Is the Customer Always right, do they always know what they want?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Every website is aimed at a specific demographic</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Who cares about copyright anyway, you never get prosecuted.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can I not right click on certain images.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it is on the Internet, does that mean it is free to use.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Am I looking at anything illegal right now?</a:t>
                      </a:r>
                      <a:endParaRPr lang="en-GB" sz="15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40563" y="1196752"/>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528" y="1124744"/>
            <a:ext cx="6301010" cy="5296835"/>
          </a:xfrm>
          <a:prstGeom prst="rect">
            <a:avLst/>
          </a:prstGeom>
        </p:spPr>
        <p:txBody>
          <a:bodyPr wrap="square">
            <a:spAutoFit/>
          </a:bodyPr>
          <a:lstStyle/>
          <a:p>
            <a:r>
              <a:rPr lang="en-GB" sz="1780" b="1" dirty="0"/>
              <a:t>9.1 </a:t>
            </a:r>
            <a:r>
              <a:rPr lang="en-GB" sz="1780" b="1" dirty="0" smtClean="0"/>
              <a:t>- Audience </a:t>
            </a:r>
            <a:r>
              <a:rPr lang="en-GB" sz="1780" b="1" dirty="0"/>
              <a:t>appreciation</a:t>
            </a:r>
          </a:p>
          <a:p>
            <a:pPr marL="457200" indent="-285750">
              <a:buClr>
                <a:srgbClr val="00B050"/>
              </a:buClr>
              <a:buSzPct val="110000"/>
              <a:buFont typeface="Arial" panose="020B0604020202020204" pitchFamily="34" charset="0"/>
              <a:buChar char="•"/>
            </a:pPr>
            <a:r>
              <a:rPr lang="en-US" sz="1780" dirty="0" smtClean="0"/>
              <a:t>show </a:t>
            </a:r>
            <a:r>
              <a:rPr lang="en-US" sz="1780" dirty="0"/>
              <a:t>a clear sense of audience when planning and creating ICT solutions</a:t>
            </a:r>
          </a:p>
          <a:p>
            <a:pPr marL="457200" indent="-285750">
              <a:buClr>
                <a:srgbClr val="00B050"/>
              </a:buClr>
              <a:buSzPct val="110000"/>
              <a:buFont typeface="Arial" panose="020B0604020202020204" pitchFamily="34" charset="0"/>
              <a:buChar char="•"/>
            </a:pPr>
            <a:r>
              <a:rPr lang="en-US" sz="1780" dirty="0" smtClean="0"/>
              <a:t>analyse </a:t>
            </a:r>
            <a:r>
              <a:rPr lang="en-US" sz="1780" dirty="0"/>
              <a:t>the needs of an audience</a:t>
            </a:r>
          </a:p>
          <a:p>
            <a:pPr marL="457200" indent="-285750">
              <a:buClr>
                <a:srgbClr val="00B050"/>
              </a:buClr>
              <a:buSzPct val="110000"/>
              <a:buFont typeface="Arial" panose="020B0604020202020204" pitchFamily="34" charset="0"/>
              <a:buChar char="•"/>
            </a:pPr>
            <a:r>
              <a:rPr lang="en-US" sz="1780" dirty="0" smtClean="0"/>
              <a:t>explain </a:t>
            </a:r>
            <a:r>
              <a:rPr lang="en-US" sz="1780" dirty="0"/>
              <a:t>why solutions must meet the needs of the audience</a:t>
            </a:r>
          </a:p>
          <a:p>
            <a:r>
              <a:rPr lang="en-US" sz="1780" b="1" dirty="0"/>
              <a:t>9.2 </a:t>
            </a:r>
            <a:r>
              <a:rPr lang="en-US" sz="1780" b="1" dirty="0" smtClean="0"/>
              <a:t>- Legal</a:t>
            </a:r>
            <a:r>
              <a:rPr lang="en-US" sz="1780" b="1" dirty="0"/>
              <a:t>, moral, ethical and cultural appreciation</a:t>
            </a:r>
          </a:p>
          <a:p>
            <a:pPr marL="457200" indent="-285750">
              <a:buClr>
                <a:srgbClr val="00B050"/>
              </a:buClr>
              <a:buSzPct val="110000"/>
              <a:buFont typeface="Arial" panose="020B0604020202020204" pitchFamily="34" charset="0"/>
              <a:buChar char="•"/>
            </a:pPr>
            <a:r>
              <a:rPr lang="en-US" sz="1780" dirty="0" smtClean="0"/>
              <a:t>explain </a:t>
            </a:r>
            <a:r>
              <a:rPr lang="en-US" sz="1780" dirty="0"/>
              <a:t>the need for copyright legislation and the principles of copyright relating to </a:t>
            </a:r>
            <a:r>
              <a:rPr lang="en-US" sz="1780" dirty="0" smtClean="0"/>
              <a:t>computer </a:t>
            </a:r>
            <a:r>
              <a:rPr lang="en-GB" sz="1780" dirty="0" smtClean="0"/>
              <a:t>software </a:t>
            </a:r>
            <a:r>
              <a:rPr lang="en-GB" sz="1780" dirty="0"/>
              <a:t>(e.g. software piracy)</a:t>
            </a:r>
          </a:p>
          <a:p>
            <a:pPr marL="457200" indent="-285750">
              <a:buClr>
                <a:srgbClr val="00B050"/>
              </a:buClr>
              <a:buSzPct val="110000"/>
              <a:buFont typeface="Arial" panose="020B0604020202020204" pitchFamily="34" charset="0"/>
              <a:buChar char="•"/>
            </a:pPr>
            <a:r>
              <a:rPr lang="en-US" sz="1780" dirty="0" smtClean="0"/>
              <a:t>describe </a:t>
            </a:r>
            <a:r>
              <a:rPr lang="en-US" sz="1780" dirty="0"/>
              <a:t>methods that software producers employ to prevent software copyright being broken</a:t>
            </a:r>
          </a:p>
          <a:p>
            <a:pPr marL="457200" indent="-285750">
              <a:buClr>
                <a:srgbClr val="00B050"/>
              </a:buClr>
              <a:buSzPct val="110000"/>
              <a:buFont typeface="Arial" panose="020B0604020202020204" pitchFamily="34" charset="0"/>
              <a:buChar char="•"/>
            </a:pPr>
            <a:r>
              <a:rPr lang="en-US" sz="1780" dirty="0" smtClean="0"/>
              <a:t>discuss </a:t>
            </a:r>
            <a:r>
              <a:rPr lang="en-US" sz="1780" dirty="0"/>
              <a:t>the legal, moral, ethical and cultural implications of creating an ICT solution</a:t>
            </a:r>
          </a:p>
          <a:p>
            <a:pPr marL="457200" indent="-285750">
              <a:buClr>
                <a:srgbClr val="00B050"/>
              </a:buClr>
              <a:buSzPct val="110000"/>
              <a:buFont typeface="Arial" panose="020B0604020202020204" pitchFamily="34" charset="0"/>
              <a:buChar char="•"/>
            </a:pPr>
            <a:r>
              <a:rPr lang="en-US" sz="1780" dirty="0" smtClean="0"/>
              <a:t>create </a:t>
            </a:r>
            <a:r>
              <a:rPr lang="en-US" sz="1780" dirty="0"/>
              <a:t>ICT solutions that are responsive to and respectful of the needs of the audience</a:t>
            </a:r>
          </a:p>
          <a:p>
            <a:pPr marL="457200" indent="-285750">
              <a:buClr>
                <a:srgbClr val="00B050"/>
              </a:buClr>
              <a:buSzPct val="110000"/>
              <a:buFont typeface="Arial" panose="020B0604020202020204" pitchFamily="34" charset="0"/>
              <a:buChar char="•"/>
            </a:pPr>
            <a:r>
              <a:rPr lang="en-US" sz="1780" dirty="0" smtClean="0"/>
              <a:t>discuss </a:t>
            </a:r>
            <a:r>
              <a:rPr lang="en-US" sz="1780" dirty="0"/>
              <a:t>why the internet is not policed (although legislation is enforced in some countries) and </a:t>
            </a:r>
            <a:r>
              <a:rPr lang="en-US" sz="1780" dirty="0" smtClean="0"/>
              <a:t>the effects </a:t>
            </a:r>
            <a:r>
              <a:rPr lang="en-US" sz="1780" dirty="0"/>
              <a:t>of this, including the existence of inappropriate sites</a:t>
            </a:r>
            <a:endParaRPr lang="en-GB" sz="1780" dirty="0" smtClean="0">
              <a:latin typeface="Calibri" panose="020F0502020204030204" pitchFamily="34" charset="0"/>
            </a:endParaRPr>
          </a:p>
        </p:txBody>
      </p:sp>
    </p:spTree>
    <p:extLst>
      <p:ext uri="{BB962C8B-B14F-4D97-AF65-F5344CB8AC3E}">
        <p14:creationId xmlns:p14="http://schemas.microsoft.com/office/powerpoint/2010/main" val="20182822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632848" cy="598050"/>
          </a:xfrm>
        </p:spPr>
        <p:txBody>
          <a:bodyPr>
            <a:noAutofit/>
          </a:bodyPr>
          <a:lstStyle/>
          <a:p>
            <a:r>
              <a:rPr lang="en-GB" sz="3600" dirty="0" smtClean="0"/>
              <a:t>9.1 – Audience Appreciation</a:t>
            </a:r>
            <a:endParaRPr lang="en-GB" sz="3600" b="1" dirty="0" smtClean="0"/>
          </a:p>
        </p:txBody>
      </p:sp>
      <p:graphicFrame>
        <p:nvGraphicFramePr>
          <p:cNvPr id="50" name="Table 49"/>
          <p:cNvGraphicFramePr>
            <a:graphicFrameLocks noGrp="1"/>
          </p:cNvGraphicFramePr>
          <p:nvPr>
            <p:extLst>
              <p:ext uri="{D42A27DB-BD31-4B8C-83A1-F6EECF244321}">
                <p14:modId xmlns:p14="http://schemas.microsoft.com/office/powerpoint/2010/main" val="3429369710"/>
              </p:ext>
            </p:extLst>
          </p:nvPr>
        </p:nvGraphicFramePr>
        <p:xfrm>
          <a:off x="323529" y="1196752"/>
          <a:ext cx="6233840" cy="5184576"/>
        </p:xfrm>
        <a:graphic>
          <a:graphicData uri="http://schemas.openxmlformats.org/drawingml/2006/table">
            <a:tbl>
              <a:tblPr firstRow="1" bandRow="1">
                <a:tableStyleId>{2D5ABB26-0587-4C30-8999-92F81FD0307C}</a:tableStyleId>
              </a:tblPr>
              <a:tblGrid>
                <a:gridCol w="6233840"/>
              </a:tblGrid>
              <a:tr h="5184576">
                <a:tc>
                  <a:txBody>
                    <a:bodyPr/>
                    <a:lstStyle/>
                    <a:p>
                      <a:pPr marL="346075" lvl="0" indent="-346075">
                        <a:buClr>
                          <a:srgbClr val="00B050"/>
                        </a:buClr>
                        <a:buFont typeface="Wingdings 3" panose="05040102010807070707" pitchFamily="18" charset="2"/>
                        <a:buChar char=""/>
                      </a:pPr>
                      <a:r>
                        <a:rPr kumimoji="0" lang="en-US" sz="2200" kern="1200" dirty="0" smtClean="0">
                          <a:solidFill>
                            <a:schemeClr val="tx1"/>
                          </a:solidFill>
                          <a:effectLst/>
                          <a:latin typeface="Calibri" panose="020F0502020204030204" pitchFamily="34" charset="0"/>
                          <a:ea typeface="+mn-ea"/>
                          <a:cs typeface="+mn-cs"/>
                        </a:rPr>
                        <a:t>This Chapter will consider the importance</a:t>
                      </a:r>
                      <a:r>
                        <a:rPr kumimoji="0" lang="en-US" sz="2200" kern="1200" baseline="0" dirty="0" smtClean="0">
                          <a:solidFill>
                            <a:schemeClr val="tx1"/>
                          </a:solidFill>
                          <a:effectLst/>
                          <a:latin typeface="Calibri" panose="020F0502020204030204" pitchFamily="34" charset="0"/>
                          <a:ea typeface="+mn-ea"/>
                          <a:cs typeface="+mn-cs"/>
                        </a:rPr>
                        <a:t> of researching you audience before an ICT solution is implemented – this ranges from presentations through to actual ICT systems which run companies. No matter how large or small the task, consideration of the people involved with the presentation or full solution must be taken into account.</a:t>
                      </a:r>
                    </a:p>
                    <a:p>
                      <a:pPr marL="346075" lvl="0" indent="-346075">
                        <a:buClr>
                          <a:srgbClr val="00B050"/>
                        </a:buClr>
                        <a:buFont typeface="Wingdings 3" panose="05040102010807070707" pitchFamily="18" charset="2"/>
                        <a:buChar char=""/>
                      </a:pPr>
                      <a:r>
                        <a:rPr kumimoji="0" lang="en-US" sz="2200" kern="1200" baseline="0" dirty="0" smtClean="0">
                          <a:solidFill>
                            <a:schemeClr val="tx1"/>
                          </a:solidFill>
                          <a:effectLst/>
                          <a:latin typeface="Calibri" panose="020F0502020204030204" pitchFamily="34" charset="0"/>
                          <a:ea typeface="+mn-ea"/>
                          <a:cs typeface="+mn-cs"/>
                        </a:rPr>
                        <a:t>The legal, moral, ethical and cultural aspects of ICT solutions will be considered together with the age old question ‘Should the Internet be policed?’</a:t>
                      </a:r>
                    </a:p>
                    <a:p>
                      <a:pPr marL="346075" lvl="0" indent="-346075">
                        <a:buClr>
                          <a:srgbClr val="00B050"/>
                        </a:buClr>
                        <a:buFont typeface="Wingdings 3" panose="05040102010807070707" pitchFamily="18" charset="2"/>
                        <a:buChar char=""/>
                      </a:pPr>
                      <a:r>
                        <a:rPr kumimoji="0" lang="en-US" sz="2200" kern="1200" baseline="0" dirty="0" smtClean="0">
                          <a:solidFill>
                            <a:schemeClr val="tx1"/>
                          </a:solidFill>
                          <a:effectLst/>
                          <a:latin typeface="Calibri" panose="020F0502020204030204" pitchFamily="34" charset="0"/>
                          <a:ea typeface="+mn-ea"/>
                          <a:cs typeface="+mn-cs"/>
                        </a:rPr>
                        <a:t>At the end of the chapter you should have some idea about the importance of the above topics, particularly in the multicultural and litigation driven society we now live in.</a:t>
                      </a:r>
                    </a:p>
                  </a:txBody>
                  <a:tcPr/>
                </a:tc>
              </a:tr>
            </a:tbl>
          </a:graphicData>
        </a:graphic>
      </p:graphicFrame>
      <p:sp>
        <p:nvSpPr>
          <p:cNvPr id="7" name="Round Same Side Corner Rectangle 6">
            <a:hlinkClick r:id="" action="ppaction://noaction"/>
          </p:cNvPr>
          <p:cNvSpPr/>
          <p:nvPr/>
        </p:nvSpPr>
        <p:spPr>
          <a:xfrm>
            <a:off x="6804248" y="695546"/>
            <a:ext cx="864096"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162</a:t>
            </a:r>
            <a:endParaRPr lang="en-GB" sz="2000" b="1"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65169045"/>
              </p:ext>
            </p:extLst>
          </p:nvPr>
        </p:nvGraphicFramePr>
        <p:xfrm>
          <a:off x="6660853" y="1124744"/>
          <a:ext cx="2159619" cy="5405389"/>
        </p:xfrm>
        <a:graphic>
          <a:graphicData uri="http://schemas.openxmlformats.org/drawingml/2006/table">
            <a:tbl>
              <a:tblPr firstRow="1" firstCol="1" lastRow="1" lastCol="1" bandRow="1" bandCol="1">
                <a:tableStyleId>{2D5ABB26-0587-4C30-8999-92F81FD0307C}</a:tableStyleId>
              </a:tblPr>
              <a:tblGrid>
                <a:gridCol w="2159619"/>
              </a:tblGrid>
              <a:tr h="452389">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Is the Customer Always right, do they always know what they want?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Every website is aimed at a specific demographic</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Who cares about copyright anyway, you never get prosecuted.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can I not right click on certain images.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it is on the Internet, does that mean it is free to use.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Am I looking at anything illegal right now?</a:t>
                      </a:r>
                      <a:endParaRPr lang="en-GB" sz="15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1"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40563" y="1196752"/>
            <a:ext cx="1876425"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88490"/>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632848" cy="598050"/>
          </a:xfrm>
        </p:spPr>
        <p:txBody>
          <a:bodyPr>
            <a:noAutofit/>
          </a:bodyPr>
          <a:lstStyle/>
          <a:p>
            <a:r>
              <a:rPr lang="en-GB" sz="3600" dirty="0" smtClean="0"/>
              <a:t>9.1 – Audience Appreciation</a:t>
            </a:r>
            <a:endParaRPr lang="en-GB" sz="3600" b="1" dirty="0" smtClean="0"/>
          </a:p>
        </p:txBody>
      </p:sp>
      <p:graphicFrame>
        <p:nvGraphicFramePr>
          <p:cNvPr id="50" name="Table 49"/>
          <p:cNvGraphicFramePr>
            <a:graphicFrameLocks noGrp="1"/>
          </p:cNvGraphicFramePr>
          <p:nvPr>
            <p:extLst>
              <p:ext uri="{D42A27DB-BD31-4B8C-83A1-F6EECF244321}">
                <p14:modId xmlns:p14="http://schemas.microsoft.com/office/powerpoint/2010/main" val="3397481537"/>
              </p:ext>
            </p:extLst>
          </p:nvPr>
        </p:nvGraphicFramePr>
        <p:xfrm>
          <a:off x="323528" y="1196752"/>
          <a:ext cx="6233841" cy="5455920"/>
        </p:xfrm>
        <a:graphic>
          <a:graphicData uri="http://schemas.openxmlformats.org/drawingml/2006/table">
            <a:tbl>
              <a:tblPr firstRow="1" bandRow="1">
                <a:tableStyleId>{2D5ABB26-0587-4C30-8999-92F81FD0307C}</a:tableStyleId>
              </a:tblPr>
              <a:tblGrid>
                <a:gridCol w="6233841"/>
              </a:tblGrid>
              <a:tr h="5184576">
                <a:tc>
                  <a:txBody>
                    <a:bodyPr/>
                    <a:lstStyle/>
                    <a:p>
                      <a:pPr marL="0" lvl="0" indent="0">
                        <a:buClr>
                          <a:srgbClr val="00B050"/>
                        </a:buClr>
                        <a:buFont typeface="Wingdings 3" panose="05040102010807070707" pitchFamily="18" charset="2"/>
                        <a:buNone/>
                      </a:pPr>
                      <a:r>
                        <a:rPr kumimoji="0" lang="en-US" sz="1760" b="1" kern="1200" dirty="0" smtClean="0">
                          <a:solidFill>
                            <a:schemeClr val="tx1"/>
                          </a:solidFill>
                          <a:effectLst/>
                          <a:latin typeface="Calibri" panose="020F0502020204030204" pitchFamily="34" charset="0"/>
                          <a:ea typeface="+mn-ea"/>
                          <a:cs typeface="+mn-cs"/>
                        </a:rPr>
                        <a:t>9.1 – Audience Appreciation</a:t>
                      </a:r>
                    </a:p>
                    <a:p>
                      <a:pPr marL="346075" lvl="0" indent="-346075">
                        <a:buClr>
                          <a:srgbClr val="00B050"/>
                        </a:buClr>
                        <a:buFont typeface="Wingdings 3" panose="05040102010807070707" pitchFamily="18" charset="2"/>
                        <a:buChar char=""/>
                      </a:pPr>
                      <a:r>
                        <a:rPr kumimoji="0" lang="en-US" sz="1760" kern="1200" baseline="0" dirty="0" smtClean="0">
                          <a:solidFill>
                            <a:schemeClr val="tx1"/>
                          </a:solidFill>
                          <a:effectLst/>
                          <a:latin typeface="Calibri" panose="020F0502020204030204" pitchFamily="34" charset="0"/>
                          <a:ea typeface="+mn-ea"/>
                          <a:cs typeface="+mn-cs"/>
                        </a:rPr>
                        <a:t>When planning and creating ICT solutions, it is important to consider the audience who will either use or take part in the solution. The following list shows a number of factors that should be considered – not all of them are relevant to every proposed solution, if course.</a:t>
                      </a:r>
                    </a:p>
                    <a:p>
                      <a:pPr marL="630238" lvl="0" indent="-234950">
                        <a:buClr>
                          <a:srgbClr val="00B050"/>
                        </a:buClr>
                        <a:buSzPct val="110000"/>
                        <a:buFont typeface="Arial" panose="020B0604020202020204" pitchFamily="34" charset="0"/>
                        <a:buChar char="•"/>
                      </a:pPr>
                      <a:r>
                        <a:rPr kumimoji="0" lang="en-US" sz="1760" kern="1200" baseline="0" dirty="0" smtClean="0">
                          <a:solidFill>
                            <a:schemeClr val="tx1"/>
                          </a:solidFill>
                          <a:effectLst/>
                          <a:latin typeface="Calibri" panose="020F0502020204030204" pitchFamily="34" charset="0"/>
                          <a:ea typeface="+mn-ea"/>
                          <a:cs typeface="+mn-cs"/>
                        </a:rPr>
                        <a:t>The age of the target group (young children will have a different appreciation and response compared to a more mature group of adults)</a:t>
                      </a:r>
                    </a:p>
                    <a:p>
                      <a:pPr marL="630238" lvl="0" indent="-234950">
                        <a:buClr>
                          <a:srgbClr val="00B050"/>
                        </a:buClr>
                        <a:buSzPct val="110000"/>
                        <a:buFont typeface="Arial" panose="020B0604020202020204" pitchFamily="34" charset="0"/>
                        <a:buChar char="•"/>
                      </a:pPr>
                      <a:r>
                        <a:rPr kumimoji="0" lang="en-US" sz="1760" kern="1200" baseline="0" dirty="0" smtClean="0">
                          <a:solidFill>
                            <a:schemeClr val="tx1"/>
                          </a:solidFill>
                          <a:effectLst/>
                          <a:latin typeface="Calibri" panose="020F0502020204030204" pitchFamily="34" charset="0"/>
                          <a:ea typeface="+mn-ea"/>
                          <a:cs typeface="+mn-cs"/>
                        </a:rPr>
                        <a:t>The experiences of the audience (a board of company directors would expect a different approach compared to an audience of teenage school children)</a:t>
                      </a:r>
                    </a:p>
                    <a:p>
                      <a:pPr marL="630238" lvl="0" indent="-234950">
                        <a:buClr>
                          <a:srgbClr val="00B050"/>
                        </a:buClr>
                        <a:buSzPct val="110000"/>
                        <a:buFont typeface="Arial" panose="020B0604020202020204" pitchFamily="34" charset="0"/>
                        <a:buChar char="•"/>
                      </a:pPr>
                      <a:r>
                        <a:rPr kumimoji="0" lang="en-US" sz="1760" kern="1200" baseline="0" dirty="0" smtClean="0">
                          <a:solidFill>
                            <a:schemeClr val="tx1"/>
                          </a:solidFill>
                          <a:effectLst/>
                          <a:latin typeface="Calibri" panose="020F0502020204030204" pitchFamily="34" charset="0"/>
                          <a:ea typeface="+mn-ea"/>
                          <a:cs typeface="+mn-cs"/>
                        </a:rPr>
                        <a:t>The expectation of the audience (i.e. if you are advertising or giving a presentation of a new restaurant, an older audience would expect to see fine decor and good waiter service; whereas a group of students would be more interested in pizzas and fast counter service).</a:t>
                      </a:r>
                    </a:p>
                    <a:p>
                      <a:pPr marL="630238" lvl="0" indent="-234950">
                        <a:buClr>
                          <a:srgbClr val="00B050"/>
                        </a:buClr>
                        <a:buSzPct val="110000"/>
                        <a:buFont typeface="Arial" panose="020B0604020202020204" pitchFamily="34" charset="0"/>
                        <a:buChar char="•"/>
                      </a:pPr>
                      <a:r>
                        <a:rPr kumimoji="0" lang="en-US" sz="1760" kern="1200" baseline="0" dirty="0" smtClean="0">
                          <a:solidFill>
                            <a:schemeClr val="tx1"/>
                          </a:solidFill>
                          <a:effectLst/>
                          <a:latin typeface="Calibri" panose="020F0502020204030204" pitchFamily="34" charset="0"/>
                          <a:ea typeface="+mn-ea"/>
                          <a:cs typeface="+mn-cs"/>
                        </a:rPr>
                        <a:t>Knowledge of the audience (i.e. graduated in </a:t>
                      </a:r>
                      <a:r>
                        <a:rPr kumimoji="0" lang="en-US" sz="1760" kern="1200" baseline="0" dirty="0" err="1" smtClean="0">
                          <a:solidFill>
                            <a:schemeClr val="tx1"/>
                          </a:solidFill>
                          <a:effectLst/>
                          <a:latin typeface="Calibri" panose="020F0502020204030204" pitchFamily="34" charset="0"/>
                          <a:ea typeface="+mn-ea"/>
                          <a:cs typeface="+mn-cs"/>
                        </a:rPr>
                        <a:t>Maths</a:t>
                      </a:r>
                      <a:r>
                        <a:rPr kumimoji="0" lang="en-US" sz="1760" kern="1200" baseline="0" dirty="0" smtClean="0">
                          <a:solidFill>
                            <a:schemeClr val="tx1"/>
                          </a:solidFill>
                          <a:effectLst/>
                          <a:latin typeface="Calibri" panose="020F0502020204030204" pitchFamily="34" charset="0"/>
                          <a:ea typeface="+mn-ea"/>
                          <a:cs typeface="+mn-cs"/>
                        </a:rPr>
                        <a:t> would expect to see a different approach to a solution than a group of history students).</a:t>
                      </a:r>
                    </a:p>
                  </a:txBody>
                  <a:tcPr/>
                </a:tc>
              </a:tr>
            </a:tbl>
          </a:graphicData>
        </a:graphic>
      </p:graphicFrame>
      <p:sp>
        <p:nvSpPr>
          <p:cNvPr id="7" name="Round Same Side Corner Rectangle 6">
            <a:hlinkClick r:id="" action="ppaction://noaction"/>
          </p:cNvPr>
          <p:cNvSpPr/>
          <p:nvPr/>
        </p:nvSpPr>
        <p:spPr>
          <a:xfrm>
            <a:off x="6804248" y="695546"/>
            <a:ext cx="864096" cy="357190"/>
          </a:xfrm>
          <a:prstGeom prst="round2SameRect">
            <a:avLst/>
          </a:prstGeom>
          <a:gradFill>
            <a:gsLst>
              <a:gs pos="0">
                <a:srgbClr val="0070C0"/>
              </a:gs>
              <a:gs pos="61000">
                <a:srgbClr val="00B0F0"/>
              </a:gs>
              <a:gs pos="100000">
                <a:schemeClr val="bg1"/>
              </a:gs>
            </a:gsLst>
          </a:gradFill>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Page 162</a:t>
            </a:r>
            <a:endParaRPr lang="en-GB" sz="2000" b="1"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65169045"/>
              </p:ext>
            </p:extLst>
          </p:nvPr>
        </p:nvGraphicFramePr>
        <p:xfrm>
          <a:off x="6660853" y="1124744"/>
          <a:ext cx="2159619" cy="5405389"/>
        </p:xfrm>
        <a:graphic>
          <a:graphicData uri="http://schemas.openxmlformats.org/drawingml/2006/table">
            <a:tbl>
              <a:tblPr firstRow="1" firstCol="1" lastRow="1" lastCol="1" bandRow="1" bandCol="1">
                <a:tableStyleId>{2D5ABB26-0587-4C30-8999-92F81FD0307C}</a:tableStyleId>
              </a:tblPr>
              <a:tblGrid>
                <a:gridCol w="2159619"/>
              </a:tblGrid>
              <a:tr h="452389">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Is the Customer Always right, do they always know what they want?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Every website is aimed at a specific demographic</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Who cares about copyright anyway, you never get prosecuted.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can I not right click on certain images.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it is on the Internet, does that mean it is free to use.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Am I looking at anything illegal right now?</a:t>
                      </a:r>
                      <a:endParaRPr lang="en-GB" sz="15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1"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40563" y="1196752"/>
            <a:ext cx="1876425"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62165"/>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Enderoth</Template>
  <TotalTime>37097</TotalTime>
  <Words>4971</Words>
  <Application>Microsoft Office PowerPoint</Application>
  <PresentationFormat>On-screen Show (4:3)</PresentationFormat>
  <Paragraphs>484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Lucida Sans Unicode</vt:lpstr>
      <vt:lpstr>Times New Roman</vt:lpstr>
      <vt:lpstr>Verdana</vt:lpstr>
      <vt:lpstr>Wingdings 2</vt:lpstr>
      <vt:lpstr>Wingdings 3</vt:lpstr>
      <vt:lpstr>Enderoth</vt:lpstr>
      <vt:lpstr>PowerPoint Presentation</vt:lpstr>
      <vt:lpstr>Assessment At A Glance</vt:lpstr>
      <vt:lpstr>Assessment objectives</vt:lpstr>
      <vt:lpstr>Grade Descriptors – A Grade</vt:lpstr>
      <vt:lpstr>Grade Descriptors – C Grade</vt:lpstr>
      <vt:lpstr>Grade Descriptors – F Grade</vt:lpstr>
      <vt:lpstr>Chapter 09 – Assessment Objectives</vt:lpstr>
      <vt:lpstr>9.1 – Audience Appreciation</vt:lpstr>
      <vt:lpstr>9.1 – Audience Appreciation</vt:lpstr>
      <vt:lpstr>9.1 – Audience Appreciation</vt:lpstr>
      <vt:lpstr>9.1.1 – Audience Appreciation - Presentations</vt:lpstr>
      <vt:lpstr>9.1.1 – Audience Appreciation - Presentations</vt:lpstr>
      <vt:lpstr>PowerPoint Presentation</vt:lpstr>
      <vt:lpstr>9.1.1 – Audience Appreciation - Presentations</vt:lpstr>
      <vt:lpstr>9.1.2 – Audience Appreciation - Presentations</vt:lpstr>
      <vt:lpstr>9.1.2 – Audience Appreciation - Presentations</vt:lpstr>
      <vt:lpstr>9.2 – Legal, Moral, Ethical and Cultural Appreciation</vt:lpstr>
      <vt:lpstr>9.2 – Legal, Moral, Ethical and Cultural Appreciation</vt:lpstr>
      <vt:lpstr>9.2.2 – Legal, Moral, Ethical and Cultural Implications</vt:lpstr>
      <vt:lpstr>9.2.2 – Legal, Moral, Ethical and Cultural Implications</vt:lpstr>
      <vt:lpstr>9.2.2 – Legal, Moral, Ethical and Cultural Implications</vt:lpstr>
      <vt:lpstr>9.2.3 – Should the Internet be Policed?</vt:lpstr>
      <vt:lpstr>9.2.3 – Should the Internet be Policed?</vt:lpstr>
      <vt:lpstr>End of Unit Case Study – Paper 2</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LO1 Cambridge L2</dc:title>
  <dc:subject>eBusiness</dc:subject>
  <dc:creator>Enderoth</dc:creator>
  <cp:lastModifiedBy>HP-PC</cp:lastModifiedBy>
  <cp:revision>1507</cp:revision>
  <cp:lastPrinted>2014-01-22T18:25:48Z</cp:lastPrinted>
  <dcterms:created xsi:type="dcterms:W3CDTF">2008-03-12T11:01:44Z</dcterms:created>
  <dcterms:modified xsi:type="dcterms:W3CDTF">2015-11-14T08:44:24Z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